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4" r:id="rId1"/>
  </p:sldMasterIdLst>
  <p:notesMasterIdLst>
    <p:notesMasterId r:id="rId46"/>
  </p:notesMasterIdLst>
  <p:sldIdLst>
    <p:sldId id="257" r:id="rId2"/>
    <p:sldId id="258" r:id="rId3"/>
    <p:sldId id="259" r:id="rId4"/>
    <p:sldId id="260" r:id="rId5"/>
    <p:sldId id="261" r:id="rId6"/>
    <p:sldId id="263" r:id="rId7"/>
    <p:sldId id="262" r:id="rId8"/>
    <p:sldId id="264" r:id="rId9"/>
    <p:sldId id="266" r:id="rId10"/>
    <p:sldId id="268" r:id="rId11"/>
    <p:sldId id="269" r:id="rId12"/>
    <p:sldId id="270" r:id="rId13"/>
    <p:sldId id="273" r:id="rId14"/>
    <p:sldId id="272" r:id="rId15"/>
    <p:sldId id="271" r:id="rId16"/>
    <p:sldId id="275" r:id="rId17"/>
    <p:sldId id="309" r:id="rId18"/>
    <p:sldId id="287" r:id="rId19"/>
    <p:sldId id="276" r:id="rId20"/>
    <p:sldId id="277" r:id="rId21"/>
    <p:sldId id="279" r:id="rId22"/>
    <p:sldId id="278" r:id="rId23"/>
    <p:sldId id="280" r:id="rId24"/>
    <p:sldId id="281" r:id="rId25"/>
    <p:sldId id="282" r:id="rId26"/>
    <p:sldId id="283" r:id="rId27"/>
    <p:sldId id="284" r:id="rId28"/>
    <p:sldId id="286" r:id="rId29"/>
    <p:sldId id="288" r:id="rId30"/>
    <p:sldId id="289" r:id="rId31"/>
    <p:sldId id="291" r:id="rId32"/>
    <p:sldId id="292" r:id="rId33"/>
    <p:sldId id="293" r:id="rId34"/>
    <p:sldId id="294" r:id="rId35"/>
    <p:sldId id="307" r:id="rId36"/>
    <p:sldId id="308" r:id="rId37"/>
    <p:sldId id="295" r:id="rId38"/>
    <p:sldId id="297" r:id="rId39"/>
    <p:sldId id="298" r:id="rId40"/>
    <p:sldId id="301" r:id="rId41"/>
    <p:sldId id="305" r:id="rId42"/>
    <p:sldId id="302" r:id="rId43"/>
    <p:sldId id="306" r:id="rId44"/>
    <p:sldId id="304" r:id="rId45"/>
  </p:sldIdLst>
  <p:sldSz cx="9144000" cy="6858000" type="screen4x3"/>
  <p:notesSz cx="6858000" cy="9144000"/>
  <p:defaultText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 Moran" initials="MM" lastIdx="1" clrIdx="0">
    <p:extLst>
      <p:ext uri="{19B8F6BF-5375-455C-9EA6-DF929625EA0E}">
        <p15:presenceInfo xmlns:p15="http://schemas.microsoft.com/office/powerpoint/2012/main" userId="Ma. Mora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Estilo claro 2 - Acento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9DCAF9ED-07DC-4A11-8D7F-57B35C25682E}" styleName="Estilo medio 1 - Énfasis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70" d="100"/>
          <a:sy n="70" d="100"/>
        </p:scale>
        <p:origin x="1386" y="72"/>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commentAuthors" Target="commentAuthors.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BDA7263-72D8-421A-A0A3-C5196B207112}" type="datetimeFigureOut">
              <a:rPr lang="es-ES" smtClean="0"/>
              <a:t>29/10/2015</a:t>
            </a:fld>
            <a:endParaRPr lang="es-ES"/>
          </a:p>
        </p:txBody>
      </p:sp>
      <p:sp>
        <p:nvSpPr>
          <p:cNvPr id="4" name="Marcador de imagen de diapositiva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2D230B6-CEB3-48E3-BB28-22F1512DD964}" type="slidenum">
              <a:rPr lang="es-ES" smtClean="0"/>
              <a:t>‹Nº›</a:t>
            </a:fld>
            <a:endParaRPr lang="es-ES"/>
          </a:p>
        </p:txBody>
      </p:sp>
    </p:spTree>
    <p:extLst>
      <p:ext uri="{BB962C8B-B14F-4D97-AF65-F5344CB8AC3E}">
        <p14:creationId xmlns:p14="http://schemas.microsoft.com/office/powerpoint/2010/main" val="16590687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EC" dirty="0"/>
          </a:p>
        </p:txBody>
      </p:sp>
      <p:sp>
        <p:nvSpPr>
          <p:cNvPr id="4" name="3 Marcador de número de diapositiva"/>
          <p:cNvSpPr>
            <a:spLocks noGrp="1"/>
          </p:cNvSpPr>
          <p:nvPr>
            <p:ph type="sldNum" sz="quarter" idx="10"/>
          </p:nvPr>
        </p:nvSpPr>
        <p:spPr/>
        <p:txBody>
          <a:bodyPr/>
          <a:lstStyle/>
          <a:p>
            <a:fld id="{BD49379A-7059-4A9D-8C2F-6C3CDDD78B6D}" type="slidenum">
              <a:rPr lang="es-EC" smtClean="0"/>
              <a:t>10</a:t>
            </a:fld>
            <a:endParaRPr lang="es-EC" dirty="0"/>
          </a:p>
        </p:txBody>
      </p:sp>
    </p:spTree>
    <p:extLst>
      <p:ext uri="{BB962C8B-B14F-4D97-AF65-F5344CB8AC3E}">
        <p14:creationId xmlns:p14="http://schemas.microsoft.com/office/powerpoint/2010/main" val="39292236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EC" dirty="0"/>
          </a:p>
        </p:txBody>
      </p:sp>
      <p:sp>
        <p:nvSpPr>
          <p:cNvPr id="4" name="3 Marcador de número de diapositiva"/>
          <p:cNvSpPr>
            <a:spLocks noGrp="1"/>
          </p:cNvSpPr>
          <p:nvPr>
            <p:ph type="sldNum" sz="quarter" idx="10"/>
          </p:nvPr>
        </p:nvSpPr>
        <p:spPr/>
        <p:txBody>
          <a:bodyPr/>
          <a:lstStyle/>
          <a:p>
            <a:fld id="{3AADB0CF-3948-457C-83CF-15BB8A228E80}" type="slidenum">
              <a:rPr lang="es-EC" smtClean="0"/>
              <a:t>42</a:t>
            </a:fld>
            <a:endParaRPr lang="es-EC"/>
          </a:p>
        </p:txBody>
      </p:sp>
    </p:spTree>
    <p:extLst>
      <p:ext uri="{BB962C8B-B14F-4D97-AF65-F5344CB8AC3E}">
        <p14:creationId xmlns:p14="http://schemas.microsoft.com/office/powerpoint/2010/main" val="22199505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7" name="Group 6"/>
          <p:cNvGrpSpPr/>
          <p:nvPr/>
        </p:nvGrpSpPr>
        <p:grpSpPr>
          <a:xfrm>
            <a:off x="-8466" y="-8468"/>
            <a:ext cx="9171316" cy="6874935"/>
            <a:chOff x="-8466" y="-8468"/>
            <a:chExt cx="9171316" cy="6874935"/>
          </a:xfrm>
        </p:grpSpPr>
        <p:cxnSp>
          <p:nvCxnSpPr>
            <p:cNvPr id="28" name="Straight Connector 27"/>
            <p:cNvCxnSpPr/>
            <p:nvPr/>
          </p:nvCxnSpPr>
          <p:spPr>
            <a:xfrm flipV="1">
              <a:off x="5130830" y="4175605"/>
              <a:ext cx="4022475" cy="2682396"/>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a:off x="7042707"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30" name="Freeform 29"/>
            <p:cNvSpPr/>
            <p:nvPr/>
          </p:nvSpPr>
          <p:spPr>
            <a:xfrm>
              <a:off x="6891896" y="1"/>
              <a:ext cx="2269442" cy="6866466"/>
            </a:xfrm>
            <a:custGeom>
              <a:avLst/>
              <a:gdLst/>
              <a:ahLst/>
              <a:cxnLst/>
              <a:rect l="l" t="t" r="r" b="b"/>
              <a:pathLst>
                <a:path w="2269442" h="6866466">
                  <a:moveTo>
                    <a:pt x="2023534" y="0"/>
                  </a:moveTo>
                  <a:lnTo>
                    <a:pt x="0" y="6858000"/>
                  </a:lnTo>
                  <a:lnTo>
                    <a:pt x="2269067" y="6866466"/>
                  </a:lnTo>
                  <a:cubicBezTo>
                    <a:pt x="2271889" y="4580466"/>
                    <a:pt x="2257778" y="2294466"/>
                    <a:pt x="2260600" y="8466"/>
                  </a:cubicBezTo>
                  <a:lnTo>
                    <a:pt x="2023534"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Freeform 30"/>
            <p:cNvSpPr/>
            <p:nvPr/>
          </p:nvSpPr>
          <p:spPr>
            <a:xfrm>
              <a:off x="7205158" y="-8467"/>
              <a:ext cx="1948147" cy="6866467"/>
            </a:xfrm>
            <a:custGeom>
              <a:avLst/>
              <a:gdLst/>
              <a:ahLst/>
              <a:cxnLst/>
              <a:rect l="l" t="t" r="r" b="b"/>
              <a:pathLst>
                <a:path w="1948147" h="6866467">
                  <a:moveTo>
                    <a:pt x="0" y="0"/>
                  </a:moveTo>
                  <a:lnTo>
                    <a:pt x="1202267" y="6866467"/>
                  </a:lnTo>
                  <a:lnTo>
                    <a:pt x="1947333" y="6866467"/>
                  </a:lnTo>
                  <a:cubicBezTo>
                    <a:pt x="1944511" y="4577645"/>
                    <a:pt x="1950155" y="2288822"/>
                    <a:pt x="1947333" y="0"/>
                  </a:cubicBez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Freeform 31"/>
            <p:cNvSpPr/>
            <p:nvPr/>
          </p:nvSpPr>
          <p:spPr>
            <a:xfrm>
              <a:off x="6637896" y="3920066"/>
              <a:ext cx="2513565" cy="2937933"/>
            </a:xfrm>
            <a:custGeom>
              <a:avLst/>
              <a:gdLst/>
              <a:ahLst/>
              <a:cxnLst/>
              <a:rect l="l" t="t" r="r" b="b"/>
              <a:pathLst>
                <a:path w="3259667" h="3810000">
                  <a:moveTo>
                    <a:pt x="0" y="3810000"/>
                  </a:moveTo>
                  <a:lnTo>
                    <a:pt x="3251200" y="0"/>
                  </a:lnTo>
                  <a:cubicBezTo>
                    <a:pt x="3254022" y="1270000"/>
                    <a:pt x="3256845" y="2540000"/>
                    <a:pt x="3259667" y="3810000"/>
                  </a:cubicBezTo>
                  <a:lnTo>
                    <a:pt x="0" y="3810000"/>
                  </a:lnTo>
                  <a:close/>
                </a:path>
              </a:pathLst>
            </a:cu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Freeform 32"/>
            <p:cNvSpPr/>
            <p:nvPr/>
          </p:nvSpPr>
          <p:spPr>
            <a:xfrm>
              <a:off x="7010429" y="-8467"/>
              <a:ext cx="2142876" cy="6866467"/>
            </a:xfrm>
            <a:custGeom>
              <a:avLst/>
              <a:gdLst/>
              <a:ahLst/>
              <a:cxnLst/>
              <a:rect l="l" t="t" r="r" b="b"/>
              <a:pathLst>
                <a:path w="2853267" h="6866467">
                  <a:moveTo>
                    <a:pt x="0" y="0"/>
                  </a:moveTo>
                  <a:lnTo>
                    <a:pt x="2472267" y="6866467"/>
                  </a:lnTo>
                  <a:lnTo>
                    <a:pt x="2853267" y="6858000"/>
                  </a:lnTo>
                  <a:lnTo>
                    <a:pt x="2853267" y="0"/>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4" name="Freeform 33"/>
            <p:cNvSpPr/>
            <p:nvPr/>
          </p:nvSpPr>
          <p:spPr>
            <a:xfrm>
              <a:off x="8295776" y="-8467"/>
              <a:ext cx="857530" cy="6866467"/>
            </a:xfrm>
            <a:custGeom>
              <a:avLst/>
              <a:gdLst/>
              <a:ahLst/>
              <a:cxnLst/>
              <a:rect l="l" t="t" r="r" b="b"/>
              <a:pathLst>
                <a:path w="1286933" h="6866467">
                  <a:moveTo>
                    <a:pt x="1016000" y="0"/>
                  </a:moveTo>
                  <a:lnTo>
                    <a:pt x="0" y="6866467"/>
                  </a:lnTo>
                  <a:lnTo>
                    <a:pt x="1286933" y="6866467"/>
                  </a:lnTo>
                  <a:cubicBezTo>
                    <a:pt x="1284111" y="4577645"/>
                    <a:pt x="1281288" y="2288822"/>
                    <a:pt x="1278466" y="0"/>
                  </a:cubicBezTo>
                  <a:lnTo>
                    <a:pt x="1016000"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5" name="Freeform 34"/>
            <p:cNvSpPr/>
            <p:nvPr/>
          </p:nvSpPr>
          <p:spPr>
            <a:xfrm>
              <a:off x="8094165" y="-8468"/>
              <a:ext cx="1066770" cy="6866467"/>
            </a:xfrm>
            <a:custGeom>
              <a:avLst/>
              <a:gdLst/>
              <a:ahLst/>
              <a:cxnLst/>
              <a:rect l="l" t="t" r="r" b="b"/>
              <a:pathLst>
                <a:path w="1270244" h="6866467">
                  <a:moveTo>
                    <a:pt x="0" y="0"/>
                  </a:moveTo>
                  <a:lnTo>
                    <a:pt x="1117600" y="6866467"/>
                  </a:lnTo>
                  <a:lnTo>
                    <a:pt x="1270000" y="6866467"/>
                  </a:lnTo>
                  <a:cubicBezTo>
                    <a:pt x="1272822" y="4574822"/>
                    <a:pt x="1250245" y="2291645"/>
                    <a:pt x="1253067" y="0"/>
                  </a:cubicBezTo>
                  <a:lnTo>
                    <a:pt x="0" y="0"/>
                  </a:lnTo>
                  <a:close/>
                </a:path>
              </a:pathLst>
            </a:custGeom>
            <a:solidFill>
              <a:schemeClr val="accent2">
                <a:lumMod val="75000"/>
                <a:alpha val="8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6" name="Freeform 35"/>
            <p:cNvSpPr/>
            <p:nvPr/>
          </p:nvSpPr>
          <p:spPr>
            <a:xfrm>
              <a:off x="8068764" y="4893733"/>
              <a:ext cx="1094086" cy="1964267"/>
            </a:xfrm>
            <a:custGeom>
              <a:avLst/>
              <a:gdLst/>
              <a:ahLst/>
              <a:cxnLst/>
              <a:rect l="l" t="t" r="r" b="b"/>
              <a:pathLst>
                <a:path w="1820333" h="3268133">
                  <a:moveTo>
                    <a:pt x="0" y="3268133"/>
                  </a:moveTo>
                  <a:lnTo>
                    <a:pt x="1811866" y="0"/>
                  </a:lnTo>
                  <a:cubicBezTo>
                    <a:pt x="1814688" y="1086555"/>
                    <a:pt x="1817511" y="2173111"/>
                    <a:pt x="1820333" y="3259666"/>
                  </a:cubicBezTo>
                  <a:lnTo>
                    <a:pt x="0" y="3268133"/>
                  </a:lnTo>
                  <a:close/>
                </a:path>
              </a:pathLst>
            </a:cu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17"/>
            <p:cNvSpPr/>
            <p:nvPr/>
          </p:nvSpPr>
          <p:spPr>
            <a:xfrm>
              <a:off x="-8466" y="-8468"/>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130595" y="2404534"/>
            <a:ext cx="5826719" cy="1646302"/>
          </a:xfrm>
        </p:spPr>
        <p:txBody>
          <a:bodyPr anchor="b">
            <a:noAutofit/>
          </a:bodyPr>
          <a:lstStyle>
            <a:lvl1pPr algn="r">
              <a:defRPr sz="5400">
                <a:solidFill>
                  <a:schemeClr val="accent1"/>
                </a:solidFill>
              </a:defRPr>
            </a:lvl1pPr>
          </a:lstStyle>
          <a:p>
            <a:r>
              <a:rPr lang="es-ES" smtClean="0"/>
              <a:t>Haga clic para modificar el estilo de título del patrón</a:t>
            </a:r>
            <a:endParaRPr lang="en-US" dirty="0"/>
          </a:p>
        </p:txBody>
      </p:sp>
      <p:sp>
        <p:nvSpPr>
          <p:cNvPr id="3" name="Subtitle 2"/>
          <p:cNvSpPr>
            <a:spLocks noGrp="1"/>
          </p:cNvSpPr>
          <p:nvPr>
            <p:ph type="subTitle" idx="1"/>
          </p:nvPr>
        </p:nvSpPr>
        <p:spPr>
          <a:xfrm>
            <a:off x="1130595" y="4050834"/>
            <a:ext cx="5826719"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smtClean="0"/>
              <a:t>Haga clic para modificar el estilo de subtítulo del patrón</a:t>
            </a:r>
            <a:endParaRPr lang="en-US" dirty="0"/>
          </a:p>
        </p:txBody>
      </p:sp>
      <p:sp>
        <p:nvSpPr>
          <p:cNvPr id="4" name="Date Placeholder 3"/>
          <p:cNvSpPr>
            <a:spLocks noGrp="1"/>
          </p:cNvSpPr>
          <p:nvPr>
            <p:ph type="dt" sz="half" idx="10"/>
          </p:nvPr>
        </p:nvSpPr>
        <p:spPr/>
        <p:txBody>
          <a:bodyPr/>
          <a:lstStyle/>
          <a:p>
            <a:fld id="{4A242AD4-E3AB-4DD4-A621-576D54996DD7}" type="datetimeFigureOut">
              <a:rPr lang="es-MX" smtClean="0"/>
              <a:t>29/10/2015</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A43995BE-DC56-4DBB-9FBD-0C000D8A18DA}" type="slidenum">
              <a:rPr lang="es-MX" smtClean="0"/>
              <a:t>‹Nº›</a:t>
            </a:fld>
            <a:endParaRPr lang="es-MX"/>
          </a:p>
        </p:txBody>
      </p:sp>
    </p:spTree>
    <p:extLst>
      <p:ext uri="{BB962C8B-B14F-4D97-AF65-F5344CB8AC3E}">
        <p14:creationId xmlns:p14="http://schemas.microsoft.com/office/powerpoint/2010/main" val="28449221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609600" y="609600"/>
            <a:ext cx="6347714" cy="3403600"/>
          </a:xfrm>
        </p:spPr>
        <p:txBody>
          <a:bodyPr anchor="ctr">
            <a:normAutofit/>
          </a:bodyPr>
          <a:lstStyle>
            <a:lvl1pPr algn="l">
              <a:defRPr sz="4400" b="0" cap="none"/>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609600" y="4470400"/>
            <a:ext cx="6347714"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4A242AD4-E3AB-4DD4-A621-576D54996DD7}" type="datetimeFigureOut">
              <a:rPr lang="es-MX" smtClean="0"/>
              <a:t>29/10/2015</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A43995BE-DC56-4DBB-9FBD-0C000D8A18DA}" type="slidenum">
              <a:rPr lang="es-MX" smtClean="0"/>
              <a:t>‹Nº›</a:t>
            </a:fld>
            <a:endParaRPr lang="es-MX"/>
          </a:p>
        </p:txBody>
      </p:sp>
    </p:spTree>
    <p:extLst>
      <p:ext uri="{BB962C8B-B14F-4D97-AF65-F5344CB8AC3E}">
        <p14:creationId xmlns:p14="http://schemas.microsoft.com/office/powerpoint/2010/main" val="41835286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774885" y="609600"/>
            <a:ext cx="6072182" cy="3022600"/>
          </a:xfrm>
        </p:spPr>
        <p:txBody>
          <a:bodyPr anchor="ctr">
            <a:normAutofit/>
          </a:bodyPr>
          <a:lstStyle>
            <a:lvl1pPr algn="l">
              <a:defRPr sz="4400" b="0" cap="none"/>
            </a:lvl1pPr>
          </a:lstStyle>
          <a:p>
            <a:r>
              <a:rPr lang="es-ES" smtClean="0"/>
              <a:t>Haga clic para modificar el estilo de título del patrón</a:t>
            </a:r>
            <a:endParaRPr lang="en-US" dirty="0"/>
          </a:p>
        </p:txBody>
      </p:sp>
      <p:sp>
        <p:nvSpPr>
          <p:cNvPr id="23" name="Text Placeholder 9"/>
          <p:cNvSpPr>
            <a:spLocks noGrp="1"/>
          </p:cNvSpPr>
          <p:nvPr>
            <p:ph type="body" sz="quarter" idx="13"/>
          </p:nvPr>
        </p:nvSpPr>
        <p:spPr>
          <a:xfrm>
            <a:off x="1101074" y="3632200"/>
            <a:ext cx="541980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smtClean="0"/>
              <a:t>Haga clic para modificar el estilo de texto del patrón</a:t>
            </a:r>
          </a:p>
        </p:txBody>
      </p:sp>
      <p:sp>
        <p:nvSpPr>
          <p:cNvPr id="3" name="Text Placeholder 2"/>
          <p:cNvSpPr>
            <a:spLocks noGrp="1"/>
          </p:cNvSpPr>
          <p:nvPr>
            <p:ph type="body" idx="1"/>
          </p:nvPr>
        </p:nvSpPr>
        <p:spPr>
          <a:xfrm>
            <a:off x="609598" y="4470400"/>
            <a:ext cx="6347715"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4A242AD4-E3AB-4DD4-A621-576D54996DD7}" type="datetimeFigureOut">
              <a:rPr lang="es-MX" smtClean="0"/>
              <a:t>29/10/2015</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A43995BE-DC56-4DBB-9FBD-0C000D8A18DA}" type="slidenum">
              <a:rPr lang="es-MX" smtClean="0"/>
              <a:t>‹Nº›</a:t>
            </a:fld>
            <a:endParaRPr lang="es-MX"/>
          </a:p>
        </p:txBody>
      </p:sp>
      <p:sp>
        <p:nvSpPr>
          <p:cNvPr id="24" name="TextBox 23"/>
          <p:cNvSpPr txBox="1"/>
          <p:nvPr/>
        </p:nvSpPr>
        <p:spPr>
          <a:xfrm>
            <a:off x="482711" y="790378"/>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6747699" y="2886556"/>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63541653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609598" y="1931988"/>
            <a:ext cx="6347715" cy="2595460"/>
          </a:xfrm>
        </p:spPr>
        <p:txBody>
          <a:bodyPr anchor="b">
            <a:normAutofit/>
          </a:bodyPr>
          <a:lstStyle>
            <a:lvl1pPr algn="l">
              <a:defRPr sz="4400" b="0" cap="none"/>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609598" y="4527448"/>
            <a:ext cx="6347715"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4A242AD4-E3AB-4DD4-A621-576D54996DD7}" type="datetimeFigureOut">
              <a:rPr lang="es-MX" smtClean="0"/>
              <a:t>29/10/2015</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A43995BE-DC56-4DBB-9FBD-0C000D8A18DA}" type="slidenum">
              <a:rPr lang="es-MX" smtClean="0"/>
              <a:t>‹Nº›</a:t>
            </a:fld>
            <a:endParaRPr lang="es-MX"/>
          </a:p>
        </p:txBody>
      </p:sp>
    </p:spTree>
    <p:extLst>
      <p:ext uri="{BB962C8B-B14F-4D97-AF65-F5344CB8AC3E}">
        <p14:creationId xmlns:p14="http://schemas.microsoft.com/office/powerpoint/2010/main" val="399135724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itar la 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774885" y="609600"/>
            <a:ext cx="6072182" cy="3022600"/>
          </a:xfrm>
        </p:spPr>
        <p:txBody>
          <a:bodyPr anchor="ctr">
            <a:normAutofit/>
          </a:bodyPr>
          <a:lstStyle>
            <a:lvl1pPr algn="l">
              <a:defRPr sz="4400" b="0" cap="none"/>
            </a:lvl1pPr>
          </a:lstStyle>
          <a:p>
            <a:r>
              <a:rPr lang="es-ES" smtClean="0"/>
              <a:t>Haga clic para modificar el estilo de título del patrón</a:t>
            </a:r>
            <a:endParaRPr lang="en-US" dirty="0"/>
          </a:p>
        </p:txBody>
      </p:sp>
      <p:sp>
        <p:nvSpPr>
          <p:cNvPr id="23" name="Text Placeholder 9"/>
          <p:cNvSpPr>
            <a:spLocks noGrp="1"/>
          </p:cNvSpPr>
          <p:nvPr>
            <p:ph type="body" sz="quarter" idx="13"/>
          </p:nvPr>
        </p:nvSpPr>
        <p:spPr>
          <a:xfrm>
            <a:off x="609597" y="4013200"/>
            <a:ext cx="6347716"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smtClean="0"/>
              <a:t>Haga clic para modificar el estilo de texto del patrón</a:t>
            </a:r>
          </a:p>
        </p:txBody>
      </p:sp>
      <p:sp>
        <p:nvSpPr>
          <p:cNvPr id="3" name="Text Placeholder 2"/>
          <p:cNvSpPr>
            <a:spLocks noGrp="1"/>
          </p:cNvSpPr>
          <p:nvPr>
            <p:ph type="body" idx="1"/>
          </p:nvPr>
        </p:nvSpPr>
        <p:spPr>
          <a:xfrm>
            <a:off x="609598" y="4527448"/>
            <a:ext cx="6347715"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4A242AD4-E3AB-4DD4-A621-576D54996DD7}" type="datetimeFigureOut">
              <a:rPr lang="es-MX" smtClean="0"/>
              <a:t>29/10/2015</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A43995BE-DC56-4DBB-9FBD-0C000D8A18DA}" type="slidenum">
              <a:rPr lang="es-MX" smtClean="0"/>
              <a:t>‹Nº›</a:t>
            </a:fld>
            <a:endParaRPr lang="es-MX"/>
          </a:p>
        </p:txBody>
      </p:sp>
      <p:sp>
        <p:nvSpPr>
          <p:cNvPr id="24" name="TextBox 23"/>
          <p:cNvSpPr txBox="1"/>
          <p:nvPr/>
        </p:nvSpPr>
        <p:spPr>
          <a:xfrm>
            <a:off x="482711" y="790378"/>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6747699" y="2886556"/>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979660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Verdadero o falso">
    <p:spTree>
      <p:nvGrpSpPr>
        <p:cNvPr id="1" name=""/>
        <p:cNvGrpSpPr/>
        <p:nvPr/>
      </p:nvGrpSpPr>
      <p:grpSpPr>
        <a:xfrm>
          <a:off x="0" y="0"/>
          <a:ext cx="0" cy="0"/>
          <a:chOff x="0" y="0"/>
          <a:chExt cx="0" cy="0"/>
        </a:xfrm>
      </p:grpSpPr>
      <p:sp>
        <p:nvSpPr>
          <p:cNvPr id="2" name="Title 1"/>
          <p:cNvSpPr>
            <a:spLocks noGrp="1"/>
          </p:cNvSpPr>
          <p:nvPr>
            <p:ph type="title"/>
          </p:nvPr>
        </p:nvSpPr>
        <p:spPr>
          <a:xfrm>
            <a:off x="615848" y="609600"/>
            <a:ext cx="6341465" cy="3022600"/>
          </a:xfrm>
        </p:spPr>
        <p:txBody>
          <a:bodyPr anchor="ctr">
            <a:normAutofit/>
          </a:bodyPr>
          <a:lstStyle>
            <a:lvl1pPr algn="l">
              <a:defRPr sz="4400" b="0" cap="none"/>
            </a:lvl1pPr>
          </a:lstStyle>
          <a:p>
            <a:r>
              <a:rPr lang="es-ES" smtClean="0"/>
              <a:t>Haga clic para modificar el estilo de título del patrón</a:t>
            </a:r>
            <a:endParaRPr lang="en-US" dirty="0"/>
          </a:p>
        </p:txBody>
      </p:sp>
      <p:sp>
        <p:nvSpPr>
          <p:cNvPr id="23" name="Text Placeholder 9"/>
          <p:cNvSpPr>
            <a:spLocks noGrp="1"/>
          </p:cNvSpPr>
          <p:nvPr>
            <p:ph type="body" sz="quarter" idx="13"/>
          </p:nvPr>
        </p:nvSpPr>
        <p:spPr>
          <a:xfrm>
            <a:off x="609597" y="4013200"/>
            <a:ext cx="6347716"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smtClean="0"/>
              <a:t>Haga clic para modificar el estilo de texto del patrón</a:t>
            </a:r>
          </a:p>
        </p:txBody>
      </p:sp>
      <p:sp>
        <p:nvSpPr>
          <p:cNvPr id="3" name="Text Placeholder 2"/>
          <p:cNvSpPr>
            <a:spLocks noGrp="1"/>
          </p:cNvSpPr>
          <p:nvPr>
            <p:ph type="body" idx="1"/>
          </p:nvPr>
        </p:nvSpPr>
        <p:spPr>
          <a:xfrm>
            <a:off x="609598" y="4527448"/>
            <a:ext cx="6347715"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4A242AD4-E3AB-4DD4-A621-576D54996DD7}" type="datetimeFigureOut">
              <a:rPr lang="es-MX" smtClean="0"/>
              <a:t>29/10/2015</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A43995BE-DC56-4DBB-9FBD-0C000D8A18DA}" type="slidenum">
              <a:rPr lang="es-MX" smtClean="0"/>
              <a:t>‹Nº›</a:t>
            </a:fld>
            <a:endParaRPr lang="es-MX"/>
          </a:p>
        </p:txBody>
      </p:sp>
    </p:spTree>
    <p:extLst>
      <p:ext uri="{BB962C8B-B14F-4D97-AF65-F5344CB8AC3E}">
        <p14:creationId xmlns:p14="http://schemas.microsoft.com/office/powerpoint/2010/main" val="262439542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4A242AD4-E3AB-4DD4-A621-576D54996DD7}" type="datetimeFigureOut">
              <a:rPr lang="es-MX" smtClean="0"/>
              <a:t>29/10/2015</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A43995BE-DC56-4DBB-9FBD-0C000D8A18DA}" type="slidenum">
              <a:rPr lang="es-MX" smtClean="0"/>
              <a:t>‹Nº›</a:t>
            </a:fld>
            <a:endParaRPr lang="es-MX"/>
          </a:p>
        </p:txBody>
      </p:sp>
    </p:spTree>
    <p:extLst>
      <p:ext uri="{BB962C8B-B14F-4D97-AF65-F5344CB8AC3E}">
        <p14:creationId xmlns:p14="http://schemas.microsoft.com/office/powerpoint/2010/main" val="84321893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977312" y="609600"/>
            <a:ext cx="978812" cy="5251451"/>
          </a:xfrm>
        </p:spPr>
        <p:txBody>
          <a:bodyPr vert="eaVert" anchor="ctr"/>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a:xfrm>
            <a:off x="609599" y="609600"/>
            <a:ext cx="5195026" cy="5251451"/>
          </a:xfrm>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4A242AD4-E3AB-4DD4-A621-576D54996DD7}" type="datetimeFigureOut">
              <a:rPr lang="es-MX" smtClean="0"/>
              <a:t>29/10/2015</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A43995BE-DC56-4DBB-9FBD-0C000D8A18DA}" type="slidenum">
              <a:rPr lang="es-MX" smtClean="0"/>
              <a:t>‹Nº›</a:t>
            </a:fld>
            <a:endParaRPr lang="es-MX"/>
          </a:p>
        </p:txBody>
      </p:sp>
    </p:spTree>
    <p:extLst>
      <p:ext uri="{BB962C8B-B14F-4D97-AF65-F5344CB8AC3E}">
        <p14:creationId xmlns:p14="http://schemas.microsoft.com/office/powerpoint/2010/main" val="23265138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s-ES" smtClean="0"/>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4A242AD4-E3AB-4DD4-A621-576D54996DD7}" type="datetimeFigureOut">
              <a:rPr lang="es-MX" smtClean="0"/>
              <a:t>29/10/2015</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A43995BE-DC56-4DBB-9FBD-0C000D8A18DA}" type="slidenum">
              <a:rPr lang="es-MX" smtClean="0"/>
              <a:t>‹Nº›</a:t>
            </a:fld>
            <a:endParaRPr lang="es-MX"/>
          </a:p>
        </p:txBody>
      </p:sp>
    </p:spTree>
    <p:extLst>
      <p:ext uri="{BB962C8B-B14F-4D97-AF65-F5344CB8AC3E}">
        <p14:creationId xmlns:p14="http://schemas.microsoft.com/office/powerpoint/2010/main" val="33413233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609598" y="2700868"/>
            <a:ext cx="6347715" cy="1826581"/>
          </a:xfrm>
        </p:spPr>
        <p:txBody>
          <a:bodyPr anchor="b"/>
          <a:lstStyle>
            <a:lvl1pPr algn="l">
              <a:defRPr sz="4000" b="0" cap="none"/>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609598" y="4527448"/>
            <a:ext cx="6347715"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4A242AD4-E3AB-4DD4-A621-576D54996DD7}" type="datetimeFigureOut">
              <a:rPr lang="es-MX" smtClean="0"/>
              <a:t>29/10/2015</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A43995BE-DC56-4DBB-9FBD-0C000D8A18DA}" type="slidenum">
              <a:rPr lang="es-MX" smtClean="0"/>
              <a:t>‹Nº›</a:t>
            </a:fld>
            <a:endParaRPr lang="es-MX"/>
          </a:p>
        </p:txBody>
      </p:sp>
    </p:spTree>
    <p:extLst>
      <p:ext uri="{BB962C8B-B14F-4D97-AF65-F5344CB8AC3E}">
        <p14:creationId xmlns:p14="http://schemas.microsoft.com/office/powerpoint/2010/main" val="24186014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a:xfrm>
            <a:off x="609600" y="609600"/>
            <a:ext cx="6347714" cy="1320800"/>
          </a:xfrm>
        </p:spPr>
        <p:txBody>
          <a:bodyPr/>
          <a:lstStyle/>
          <a:p>
            <a:r>
              <a:rPr lang="es-ES" smtClean="0"/>
              <a:t>Haga clic para modificar el estilo de título del patrón</a:t>
            </a:r>
            <a:endParaRPr lang="en-US" dirty="0"/>
          </a:p>
        </p:txBody>
      </p:sp>
      <p:sp>
        <p:nvSpPr>
          <p:cNvPr id="3" name="Content Placeholder 2"/>
          <p:cNvSpPr>
            <a:spLocks noGrp="1"/>
          </p:cNvSpPr>
          <p:nvPr>
            <p:ph sz="half" idx="1"/>
          </p:nvPr>
        </p:nvSpPr>
        <p:spPr>
          <a:xfrm>
            <a:off x="609600" y="2160589"/>
            <a:ext cx="3088109" cy="3880772"/>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Content Placeholder 3"/>
          <p:cNvSpPr>
            <a:spLocks noGrp="1"/>
          </p:cNvSpPr>
          <p:nvPr>
            <p:ph sz="half" idx="2"/>
          </p:nvPr>
        </p:nvSpPr>
        <p:spPr>
          <a:xfrm>
            <a:off x="3869204" y="2160590"/>
            <a:ext cx="3088110" cy="388077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Date Placeholder 4"/>
          <p:cNvSpPr>
            <a:spLocks noGrp="1"/>
          </p:cNvSpPr>
          <p:nvPr>
            <p:ph type="dt" sz="half" idx="10"/>
          </p:nvPr>
        </p:nvSpPr>
        <p:spPr/>
        <p:txBody>
          <a:bodyPr/>
          <a:lstStyle/>
          <a:p>
            <a:fld id="{4A242AD4-E3AB-4DD4-A621-576D54996DD7}" type="datetimeFigureOut">
              <a:rPr lang="es-MX" smtClean="0"/>
              <a:t>29/10/2015</a:t>
            </a:fld>
            <a:endParaRPr lang="es-MX"/>
          </a:p>
        </p:txBody>
      </p:sp>
      <p:sp>
        <p:nvSpPr>
          <p:cNvPr id="6" name="Footer Placeholder 5"/>
          <p:cNvSpPr>
            <a:spLocks noGrp="1"/>
          </p:cNvSpPr>
          <p:nvPr>
            <p:ph type="ftr" sz="quarter" idx="11"/>
          </p:nvPr>
        </p:nvSpPr>
        <p:spPr/>
        <p:txBody>
          <a:bodyPr/>
          <a:lstStyle/>
          <a:p>
            <a:endParaRPr lang="es-MX"/>
          </a:p>
        </p:txBody>
      </p:sp>
      <p:sp>
        <p:nvSpPr>
          <p:cNvPr id="7" name="Slide Number Placeholder 6"/>
          <p:cNvSpPr>
            <a:spLocks noGrp="1"/>
          </p:cNvSpPr>
          <p:nvPr>
            <p:ph type="sldNum" sz="quarter" idx="12"/>
          </p:nvPr>
        </p:nvSpPr>
        <p:spPr/>
        <p:txBody>
          <a:bodyPr/>
          <a:lstStyle/>
          <a:p>
            <a:fld id="{A43995BE-DC56-4DBB-9FBD-0C000D8A18DA}" type="slidenum">
              <a:rPr lang="es-MX" smtClean="0"/>
              <a:t>‹Nº›</a:t>
            </a:fld>
            <a:endParaRPr lang="es-MX"/>
          </a:p>
        </p:txBody>
      </p:sp>
    </p:spTree>
    <p:extLst>
      <p:ext uri="{BB962C8B-B14F-4D97-AF65-F5344CB8AC3E}">
        <p14:creationId xmlns:p14="http://schemas.microsoft.com/office/powerpoint/2010/main" val="1805205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609599" y="609600"/>
            <a:ext cx="6347713" cy="1320800"/>
          </a:xfrm>
        </p:spPr>
        <p:txBody>
          <a:bodyPr/>
          <a:lstStyle>
            <a:lvl1pPr>
              <a:defRPr/>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609599" y="2160983"/>
            <a:ext cx="309067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Content Placeholder 3"/>
          <p:cNvSpPr>
            <a:spLocks noGrp="1"/>
          </p:cNvSpPr>
          <p:nvPr>
            <p:ph sz="half" idx="2"/>
          </p:nvPr>
        </p:nvSpPr>
        <p:spPr>
          <a:xfrm>
            <a:off x="609599" y="2737246"/>
            <a:ext cx="3090672" cy="3304117"/>
          </a:xfrm>
        </p:spPr>
        <p:txBody>
          <a:bodyPr>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Text Placeholder 4"/>
          <p:cNvSpPr>
            <a:spLocks noGrp="1"/>
          </p:cNvSpPr>
          <p:nvPr>
            <p:ph type="body" sz="quarter" idx="3"/>
          </p:nvPr>
        </p:nvSpPr>
        <p:spPr>
          <a:xfrm>
            <a:off x="3866640" y="2160983"/>
            <a:ext cx="309067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Content Placeholder 5"/>
          <p:cNvSpPr>
            <a:spLocks noGrp="1"/>
          </p:cNvSpPr>
          <p:nvPr>
            <p:ph sz="quarter" idx="4"/>
          </p:nvPr>
        </p:nvSpPr>
        <p:spPr>
          <a:xfrm>
            <a:off x="3866640" y="2737246"/>
            <a:ext cx="3090672" cy="3304117"/>
          </a:xfrm>
        </p:spPr>
        <p:txBody>
          <a:bodyPr>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7" name="Date Placeholder 6"/>
          <p:cNvSpPr>
            <a:spLocks noGrp="1"/>
          </p:cNvSpPr>
          <p:nvPr>
            <p:ph type="dt" sz="half" idx="10"/>
          </p:nvPr>
        </p:nvSpPr>
        <p:spPr/>
        <p:txBody>
          <a:bodyPr/>
          <a:lstStyle/>
          <a:p>
            <a:fld id="{4A242AD4-E3AB-4DD4-A621-576D54996DD7}" type="datetimeFigureOut">
              <a:rPr lang="es-MX" smtClean="0"/>
              <a:t>29/10/2015</a:t>
            </a:fld>
            <a:endParaRPr lang="es-MX"/>
          </a:p>
        </p:txBody>
      </p:sp>
      <p:sp>
        <p:nvSpPr>
          <p:cNvPr id="8" name="Footer Placeholder 7"/>
          <p:cNvSpPr>
            <a:spLocks noGrp="1"/>
          </p:cNvSpPr>
          <p:nvPr>
            <p:ph type="ftr" sz="quarter" idx="11"/>
          </p:nvPr>
        </p:nvSpPr>
        <p:spPr/>
        <p:txBody>
          <a:bodyPr/>
          <a:lstStyle/>
          <a:p>
            <a:endParaRPr lang="es-MX"/>
          </a:p>
        </p:txBody>
      </p:sp>
      <p:sp>
        <p:nvSpPr>
          <p:cNvPr id="9" name="Slide Number Placeholder 8"/>
          <p:cNvSpPr>
            <a:spLocks noGrp="1"/>
          </p:cNvSpPr>
          <p:nvPr>
            <p:ph type="sldNum" sz="quarter" idx="12"/>
          </p:nvPr>
        </p:nvSpPr>
        <p:spPr/>
        <p:txBody>
          <a:bodyPr/>
          <a:lstStyle/>
          <a:p>
            <a:fld id="{A43995BE-DC56-4DBB-9FBD-0C000D8A18DA}" type="slidenum">
              <a:rPr lang="es-MX" smtClean="0"/>
              <a:t>‹Nº›</a:t>
            </a:fld>
            <a:endParaRPr lang="es-MX"/>
          </a:p>
        </p:txBody>
      </p:sp>
    </p:spTree>
    <p:extLst>
      <p:ext uri="{BB962C8B-B14F-4D97-AF65-F5344CB8AC3E}">
        <p14:creationId xmlns:p14="http://schemas.microsoft.com/office/powerpoint/2010/main" val="39755980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a:xfrm>
            <a:off x="609599" y="609600"/>
            <a:ext cx="6347714" cy="1320800"/>
          </a:xfrm>
        </p:spPr>
        <p:txBody>
          <a:bodyPr/>
          <a:lstStyle/>
          <a:p>
            <a:r>
              <a:rPr lang="es-ES" smtClean="0"/>
              <a:t>Haga clic para modificar el estilo de título del patrón</a:t>
            </a:r>
            <a:endParaRPr lang="en-US" dirty="0"/>
          </a:p>
        </p:txBody>
      </p:sp>
      <p:sp>
        <p:nvSpPr>
          <p:cNvPr id="3" name="Date Placeholder 2"/>
          <p:cNvSpPr>
            <a:spLocks noGrp="1"/>
          </p:cNvSpPr>
          <p:nvPr>
            <p:ph type="dt" sz="half" idx="10"/>
          </p:nvPr>
        </p:nvSpPr>
        <p:spPr/>
        <p:txBody>
          <a:bodyPr/>
          <a:lstStyle/>
          <a:p>
            <a:fld id="{4A242AD4-E3AB-4DD4-A621-576D54996DD7}" type="datetimeFigureOut">
              <a:rPr lang="es-MX" smtClean="0"/>
              <a:t>29/10/2015</a:t>
            </a:fld>
            <a:endParaRPr lang="es-MX"/>
          </a:p>
        </p:txBody>
      </p:sp>
      <p:sp>
        <p:nvSpPr>
          <p:cNvPr id="4" name="Footer Placeholder 3"/>
          <p:cNvSpPr>
            <a:spLocks noGrp="1"/>
          </p:cNvSpPr>
          <p:nvPr>
            <p:ph type="ftr" sz="quarter" idx="11"/>
          </p:nvPr>
        </p:nvSpPr>
        <p:spPr/>
        <p:txBody>
          <a:bodyPr/>
          <a:lstStyle/>
          <a:p>
            <a:endParaRPr lang="es-MX"/>
          </a:p>
        </p:txBody>
      </p:sp>
      <p:sp>
        <p:nvSpPr>
          <p:cNvPr id="5" name="Slide Number Placeholder 4"/>
          <p:cNvSpPr>
            <a:spLocks noGrp="1"/>
          </p:cNvSpPr>
          <p:nvPr>
            <p:ph type="sldNum" sz="quarter" idx="12"/>
          </p:nvPr>
        </p:nvSpPr>
        <p:spPr/>
        <p:txBody>
          <a:bodyPr/>
          <a:lstStyle/>
          <a:p>
            <a:fld id="{A43995BE-DC56-4DBB-9FBD-0C000D8A18DA}" type="slidenum">
              <a:rPr lang="es-MX" smtClean="0"/>
              <a:t>‹Nº›</a:t>
            </a:fld>
            <a:endParaRPr lang="es-MX"/>
          </a:p>
        </p:txBody>
      </p:sp>
    </p:spTree>
    <p:extLst>
      <p:ext uri="{BB962C8B-B14F-4D97-AF65-F5344CB8AC3E}">
        <p14:creationId xmlns:p14="http://schemas.microsoft.com/office/powerpoint/2010/main" val="16643199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A242AD4-E3AB-4DD4-A621-576D54996DD7}" type="datetimeFigureOut">
              <a:rPr lang="es-MX" smtClean="0"/>
              <a:t>29/10/2015</a:t>
            </a:fld>
            <a:endParaRPr lang="es-MX"/>
          </a:p>
        </p:txBody>
      </p:sp>
      <p:sp>
        <p:nvSpPr>
          <p:cNvPr id="3" name="Footer Placeholder 2"/>
          <p:cNvSpPr>
            <a:spLocks noGrp="1"/>
          </p:cNvSpPr>
          <p:nvPr>
            <p:ph type="ftr" sz="quarter" idx="11"/>
          </p:nvPr>
        </p:nvSpPr>
        <p:spPr/>
        <p:txBody>
          <a:bodyPr/>
          <a:lstStyle/>
          <a:p>
            <a:endParaRPr lang="es-MX"/>
          </a:p>
        </p:txBody>
      </p:sp>
      <p:sp>
        <p:nvSpPr>
          <p:cNvPr id="4" name="Slide Number Placeholder 3"/>
          <p:cNvSpPr>
            <a:spLocks noGrp="1"/>
          </p:cNvSpPr>
          <p:nvPr>
            <p:ph type="sldNum" sz="quarter" idx="12"/>
          </p:nvPr>
        </p:nvSpPr>
        <p:spPr/>
        <p:txBody>
          <a:bodyPr/>
          <a:lstStyle/>
          <a:p>
            <a:fld id="{A43995BE-DC56-4DBB-9FBD-0C000D8A18DA}" type="slidenum">
              <a:rPr lang="es-MX" smtClean="0"/>
              <a:t>‹Nº›</a:t>
            </a:fld>
            <a:endParaRPr lang="es-MX"/>
          </a:p>
        </p:txBody>
      </p:sp>
    </p:spTree>
    <p:extLst>
      <p:ext uri="{BB962C8B-B14F-4D97-AF65-F5344CB8AC3E}">
        <p14:creationId xmlns:p14="http://schemas.microsoft.com/office/powerpoint/2010/main" val="23468181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09599" y="1498604"/>
            <a:ext cx="2790182" cy="1278466"/>
          </a:xfrm>
        </p:spPr>
        <p:txBody>
          <a:bodyPr anchor="b">
            <a:normAutofit/>
          </a:bodyPr>
          <a:lstStyle>
            <a:lvl1pPr>
              <a:defRPr sz="2000"/>
            </a:lvl1pPr>
          </a:lstStyle>
          <a:p>
            <a:r>
              <a:rPr lang="es-ES" smtClean="0"/>
              <a:t>Haga clic para modificar el estilo de título del patrón</a:t>
            </a:r>
            <a:endParaRPr lang="en-US" dirty="0"/>
          </a:p>
        </p:txBody>
      </p:sp>
      <p:sp>
        <p:nvSpPr>
          <p:cNvPr id="3" name="Content Placeholder 2"/>
          <p:cNvSpPr>
            <a:spLocks noGrp="1"/>
          </p:cNvSpPr>
          <p:nvPr>
            <p:ph idx="1"/>
          </p:nvPr>
        </p:nvSpPr>
        <p:spPr>
          <a:xfrm>
            <a:off x="3571275" y="514925"/>
            <a:ext cx="3386037" cy="5526437"/>
          </a:xfrm>
        </p:spPr>
        <p:txBody>
          <a:bodyPr>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Text Placeholder 3"/>
          <p:cNvSpPr>
            <a:spLocks noGrp="1"/>
          </p:cNvSpPr>
          <p:nvPr>
            <p:ph type="body" sz="half" idx="2"/>
          </p:nvPr>
        </p:nvSpPr>
        <p:spPr>
          <a:xfrm>
            <a:off x="609599" y="2777069"/>
            <a:ext cx="2790182" cy="2584449"/>
          </a:xfrm>
        </p:spPr>
        <p:txBody>
          <a:bodyPr>
            <a:normAutofit/>
          </a:bodyPr>
          <a:lstStyle>
            <a:lvl1pPr marL="0" indent="0">
              <a:buNone/>
              <a:defRPr sz="14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4A242AD4-E3AB-4DD4-A621-576D54996DD7}" type="datetimeFigureOut">
              <a:rPr lang="es-MX" smtClean="0"/>
              <a:t>29/10/2015</a:t>
            </a:fld>
            <a:endParaRPr lang="es-MX"/>
          </a:p>
        </p:txBody>
      </p:sp>
      <p:sp>
        <p:nvSpPr>
          <p:cNvPr id="6" name="Footer Placeholder 5"/>
          <p:cNvSpPr>
            <a:spLocks noGrp="1"/>
          </p:cNvSpPr>
          <p:nvPr>
            <p:ph type="ftr" sz="quarter" idx="11"/>
          </p:nvPr>
        </p:nvSpPr>
        <p:spPr/>
        <p:txBody>
          <a:bodyPr/>
          <a:lstStyle/>
          <a:p>
            <a:endParaRPr lang="es-MX"/>
          </a:p>
        </p:txBody>
      </p:sp>
      <p:sp>
        <p:nvSpPr>
          <p:cNvPr id="7" name="Slide Number Placeholder 6"/>
          <p:cNvSpPr>
            <a:spLocks noGrp="1"/>
          </p:cNvSpPr>
          <p:nvPr>
            <p:ph type="sldNum" sz="quarter" idx="12"/>
          </p:nvPr>
        </p:nvSpPr>
        <p:spPr/>
        <p:txBody>
          <a:bodyPr/>
          <a:lstStyle/>
          <a:p>
            <a:fld id="{A43995BE-DC56-4DBB-9FBD-0C000D8A18DA}" type="slidenum">
              <a:rPr lang="es-MX" smtClean="0"/>
              <a:t>‹Nº›</a:t>
            </a:fld>
            <a:endParaRPr lang="es-MX"/>
          </a:p>
        </p:txBody>
      </p:sp>
    </p:spTree>
    <p:extLst>
      <p:ext uri="{BB962C8B-B14F-4D97-AF65-F5344CB8AC3E}">
        <p14:creationId xmlns:p14="http://schemas.microsoft.com/office/powerpoint/2010/main" val="29157410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09599" y="4800600"/>
            <a:ext cx="6347714" cy="566738"/>
          </a:xfrm>
        </p:spPr>
        <p:txBody>
          <a:bodyPr anchor="b">
            <a:normAutofit/>
          </a:bodyPr>
          <a:lstStyle>
            <a:lvl1pPr algn="l">
              <a:defRPr sz="2400" b="0"/>
            </a:lvl1pPr>
          </a:lstStyle>
          <a:p>
            <a:r>
              <a:rPr lang="es-ES" smtClean="0"/>
              <a:t>Haga clic para modificar el estilo de título del patrón</a:t>
            </a:r>
            <a:endParaRPr lang="en-US" dirty="0"/>
          </a:p>
        </p:txBody>
      </p:sp>
      <p:sp>
        <p:nvSpPr>
          <p:cNvPr id="3" name="Picture Placeholder 2"/>
          <p:cNvSpPr>
            <a:spLocks noGrp="1" noChangeAspect="1"/>
          </p:cNvSpPr>
          <p:nvPr>
            <p:ph type="pic" idx="1"/>
          </p:nvPr>
        </p:nvSpPr>
        <p:spPr>
          <a:xfrm>
            <a:off x="609599" y="609600"/>
            <a:ext cx="6347714"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smtClean="0"/>
              <a:t>Haga clic en el icono para agregar una imagen</a:t>
            </a:r>
            <a:endParaRPr lang="en-US" dirty="0"/>
          </a:p>
        </p:txBody>
      </p:sp>
      <p:sp>
        <p:nvSpPr>
          <p:cNvPr id="4" name="Text Placeholder 3"/>
          <p:cNvSpPr>
            <a:spLocks noGrp="1"/>
          </p:cNvSpPr>
          <p:nvPr>
            <p:ph type="body" sz="half" idx="2"/>
          </p:nvPr>
        </p:nvSpPr>
        <p:spPr>
          <a:xfrm>
            <a:off x="609599" y="5367338"/>
            <a:ext cx="6347714"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4A242AD4-E3AB-4DD4-A621-576D54996DD7}" type="datetimeFigureOut">
              <a:rPr lang="es-MX" smtClean="0"/>
              <a:t>29/10/2015</a:t>
            </a:fld>
            <a:endParaRPr lang="es-MX"/>
          </a:p>
        </p:txBody>
      </p:sp>
      <p:sp>
        <p:nvSpPr>
          <p:cNvPr id="6" name="Footer Placeholder 5"/>
          <p:cNvSpPr>
            <a:spLocks noGrp="1"/>
          </p:cNvSpPr>
          <p:nvPr>
            <p:ph type="ftr" sz="quarter" idx="11"/>
          </p:nvPr>
        </p:nvSpPr>
        <p:spPr/>
        <p:txBody>
          <a:bodyPr/>
          <a:lstStyle/>
          <a:p>
            <a:endParaRPr lang="es-MX"/>
          </a:p>
        </p:txBody>
      </p:sp>
      <p:sp>
        <p:nvSpPr>
          <p:cNvPr id="7" name="Slide Number Placeholder 6"/>
          <p:cNvSpPr>
            <a:spLocks noGrp="1"/>
          </p:cNvSpPr>
          <p:nvPr>
            <p:ph type="sldNum" sz="quarter" idx="12"/>
          </p:nvPr>
        </p:nvSpPr>
        <p:spPr/>
        <p:txBody>
          <a:bodyPr/>
          <a:lstStyle/>
          <a:p>
            <a:fld id="{A43995BE-DC56-4DBB-9FBD-0C000D8A18DA}" type="slidenum">
              <a:rPr lang="es-MX" smtClean="0"/>
              <a:t>‹Nº›</a:t>
            </a:fld>
            <a:endParaRPr lang="es-MX"/>
          </a:p>
        </p:txBody>
      </p:sp>
    </p:spTree>
    <p:extLst>
      <p:ext uri="{BB962C8B-B14F-4D97-AF65-F5344CB8AC3E}">
        <p14:creationId xmlns:p14="http://schemas.microsoft.com/office/powerpoint/2010/main" val="11132363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17" name="Group 16"/>
          <p:cNvGrpSpPr/>
          <p:nvPr/>
        </p:nvGrpSpPr>
        <p:grpSpPr>
          <a:xfrm>
            <a:off x="-8467" y="-8468"/>
            <a:ext cx="9171317" cy="6874935"/>
            <a:chOff x="-8467" y="-8468"/>
            <a:chExt cx="9171317" cy="6874935"/>
          </a:xfrm>
        </p:grpSpPr>
        <p:sp>
          <p:nvSpPr>
            <p:cNvPr id="7" name="Freeform 6"/>
            <p:cNvSpPr/>
            <p:nvPr/>
          </p:nvSpPr>
          <p:spPr>
            <a:xfrm>
              <a:off x="-8467" y="4013200"/>
              <a:ext cx="457200" cy="2853267"/>
            </a:xfrm>
            <a:custGeom>
              <a:avLst/>
              <a:gdLst/>
              <a:ahLst/>
              <a:cxnLst/>
              <a:rect l="l" t="t" r="r" b="b"/>
              <a:pathLst>
                <a:path w="457200" h="2853267">
                  <a:moveTo>
                    <a:pt x="0" y="0"/>
                  </a:moveTo>
                  <a:lnTo>
                    <a:pt x="457200" y="2853267"/>
                  </a:lnTo>
                  <a:lnTo>
                    <a:pt x="0" y="2844800"/>
                  </a:lnTo>
                  <a:cubicBezTo>
                    <a:pt x="2822" y="1905000"/>
                    <a:pt x="5645" y="965200"/>
                    <a:pt x="0" y="0"/>
                  </a:cubicBez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8" name="Straight Connector 7"/>
            <p:cNvCxnSpPr/>
            <p:nvPr/>
          </p:nvCxnSpPr>
          <p:spPr>
            <a:xfrm flipV="1">
              <a:off x="5130830" y="4175605"/>
              <a:ext cx="4022475" cy="2682396"/>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7042707"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10" name="Freeform 9"/>
            <p:cNvSpPr/>
            <p:nvPr/>
          </p:nvSpPr>
          <p:spPr>
            <a:xfrm>
              <a:off x="6891896" y="1"/>
              <a:ext cx="2269442" cy="6866466"/>
            </a:xfrm>
            <a:custGeom>
              <a:avLst/>
              <a:gdLst/>
              <a:ahLst/>
              <a:cxnLst/>
              <a:rect l="l" t="t" r="r" b="b"/>
              <a:pathLst>
                <a:path w="2269442" h="6866466">
                  <a:moveTo>
                    <a:pt x="2023534" y="0"/>
                  </a:moveTo>
                  <a:lnTo>
                    <a:pt x="0" y="6858000"/>
                  </a:lnTo>
                  <a:lnTo>
                    <a:pt x="2269067" y="6866466"/>
                  </a:lnTo>
                  <a:cubicBezTo>
                    <a:pt x="2271889" y="4580466"/>
                    <a:pt x="2257778" y="2294466"/>
                    <a:pt x="2260600" y="8466"/>
                  </a:cubicBezTo>
                  <a:lnTo>
                    <a:pt x="2023534"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10"/>
            <p:cNvSpPr/>
            <p:nvPr/>
          </p:nvSpPr>
          <p:spPr>
            <a:xfrm>
              <a:off x="7205158" y="-8467"/>
              <a:ext cx="1948147" cy="6866467"/>
            </a:xfrm>
            <a:custGeom>
              <a:avLst/>
              <a:gdLst/>
              <a:ahLst/>
              <a:cxnLst/>
              <a:rect l="l" t="t" r="r" b="b"/>
              <a:pathLst>
                <a:path w="1948147" h="6866467">
                  <a:moveTo>
                    <a:pt x="0" y="0"/>
                  </a:moveTo>
                  <a:lnTo>
                    <a:pt x="1202267" y="6866467"/>
                  </a:lnTo>
                  <a:lnTo>
                    <a:pt x="1947333" y="6866467"/>
                  </a:lnTo>
                  <a:cubicBezTo>
                    <a:pt x="1944511" y="4577645"/>
                    <a:pt x="1950155" y="2288822"/>
                    <a:pt x="1947333" y="0"/>
                  </a:cubicBez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 name="Freeform 11"/>
            <p:cNvSpPr/>
            <p:nvPr/>
          </p:nvSpPr>
          <p:spPr>
            <a:xfrm>
              <a:off x="6637896" y="3920066"/>
              <a:ext cx="2513565" cy="2937933"/>
            </a:xfrm>
            <a:custGeom>
              <a:avLst/>
              <a:gdLst/>
              <a:ahLst/>
              <a:cxnLst/>
              <a:rect l="l" t="t" r="r" b="b"/>
              <a:pathLst>
                <a:path w="3259667" h="3810000">
                  <a:moveTo>
                    <a:pt x="0" y="3810000"/>
                  </a:moveTo>
                  <a:lnTo>
                    <a:pt x="3251200" y="0"/>
                  </a:lnTo>
                  <a:cubicBezTo>
                    <a:pt x="3254022" y="1270000"/>
                    <a:pt x="3256845" y="2540000"/>
                    <a:pt x="3259667" y="3810000"/>
                  </a:cubicBezTo>
                  <a:lnTo>
                    <a:pt x="0" y="3810000"/>
                  </a:lnTo>
                  <a:close/>
                </a:path>
              </a:pathLst>
            </a:cu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Freeform 12"/>
            <p:cNvSpPr/>
            <p:nvPr/>
          </p:nvSpPr>
          <p:spPr>
            <a:xfrm>
              <a:off x="7010429" y="-8467"/>
              <a:ext cx="2142876" cy="6866467"/>
            </a:xfrm>
            <a:custGeom>
              <a:avLst/>
              <a:gdLst/>
              <a:ahLst/>
              <a:cxnLst/>
              <a:rect l="l" t="t" r="r" b="b"/>
              <a:pathLst>
                <a:path w="2853267" h="6866467">
                  <a:moveTo>
                    <a:pt x="0" y="0"/>
                  </a:moveTo>
                  <a:lnTo>
                    <a:pt x="2472267" y="6866467"/>
                  </a:lnTo>
                  <a:lnTo>
                    <a:pt x="2853267" y="6858000"/>
                  </a:lnTo>
                  <a:lnTo>
                    <a:pt x="2853267" y="0"/>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Freeform 13"/>
            <p:cNvSpPr/>
            <p:nvPr/>
          </p:nvSpPr>
          <p:spPr>
            <a:xfrm>
              <a:off x="8295776" y="-8467"/>
              <a:ext cx="857530" cy="6866467"/>
            </a:xfrm>
            <a:custGeom>
              <a:avLst/>
              <a:gdLst/>
              <a:ahLst/>
              <a:cxnLst/>
              <a:rect l="l" t="t" r="r" b="b"/>
              <a:pathLst>
                <a:path w="1286933" h="6866467">
                  <a:moveTo>
                    <a:pt x="1016000" y="0"/>
                  </a:moveTo>
                  <a:lnTo>
                    <a:pt x="0" y="6866467"/>
                  </a:lnTo>
                  <a:lnTo>
                    <a:pt x="1286933" y="6866467"/>
                  </a:lnTo>
                  <a:cubicBezTo>
                    <a:pt x="1284111" y="4577645"/>
                    <a:pt x="1281288" y="2288822"/>
                    <a:pt x="1278466" y="0"/>
                  </a:cubicBezTo>
                  <a:lnTo>
                    <a:pt x="1016000"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Freeform 14"/>
            <p:cNvSpPr/>
            <p:nvPr/>
          </p:nvSpPr>
          <p:spPr>
            <a:xfrm>
              <a:off x="8094165" y="-8468"/>
              <a:ext cx="1066770" cy="6866467"/>
            </a:xfrm>
            <a:custGeom>
              <a:avLst/>
              <a:gdLst/>
              <a:ahLst/>
              <a:cxnLst/>
              <a:rect l="l" t="t" r="r" b="b"/>
              <a:pathLst>
                <a:path w="1270244" h="6866467">
                  <a:moveTo>
                    <a:pt x="0" y="0"/>
                  </a:moveTo>
                  <a:lnTo>
                    <a:pt x="1117600" y="6866467"/>
                  </a:lnTo>
                  <a:lnTo>
                    <a:pt x="1270000" y="6866467"/>
                  </a:lnTo>
                  <a:cubicBezTo>
                    <a:pt x="1272822" y="4574822"/>
                    <a:pt x="1250245" y="2291645"/>
                    <a:pt x="1253067" y="0"/>
                  </a:cubicBezTo>
                  <a:lnTo>
                    <a:pt x="0" y="0"/>
                  </a:lnTo>
                  <a:close/>
                </a:path>
              </a:pathLst>
            </a:custGeom>
            <a:solidFill>
              <a:schemeClr val="accent2">
                <a:lumMod val="75000"/>
                <a:alpha val="8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Freeform 15"/>
            <p:cNvSpPr/>
            <p:nvPr/>
          </p:nvSpPr>
          <p:spPr>
            <a:xfrm>
              <a:off x="8068764" y="4893733"/>
              <a:ext cx="1094086" cy="1964267"/>
            </a:xfrm>
            <a:custGeom>
              <a:avLst/>
              <a:gdLst/>
              <a:ahLst/>
              <a:cxnLst/>
              <a:rect l="l" t="t" r="r" b="b"/>
              <a:pathLst>
                <a:path w="1820333" h="3268133">
                  <a:moveTo>
                    <a:pt x="0" y="3268133"/>
                  </a:moveTo>
                  <a:lnTo>
                    <a:pt x="1811866" y="0"/>
                  </a:lnTo>
                  <a:cubicBezTo>
                    <a:pt x="1814688" y="1086555"/>
                    <a:pt x="1817511" y="2173111"/>
                    <a:pt x="1820333" y="3259666"/>
                  </a:cubicBezTo>
                  <a:lnTo>
                    <a:pt x="0" y="3268133"/>
                  </a:lnTo>
                  <a:close/>
                </a:path>
              </a:pathLst>
            </a:cu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09599" y="609600"/>
            <a:ext cx="6347713" cy="1320800"/>
          </a:xfrm>
          <a:prstGeom prst="rect">
            <a:avLst/>
          </a:prstGeom>
        </p:spPr>
        <p:txBody>
          <a:bodyPr vert="horz" lIns="91440" tIns="45720" rIns="91440" bIns="45720" rtlCol="0" anchor="t">
            <a:normAutofit/>
          </a:body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609599" y="2160590"/>
            <a:ext cx="6347714" cy="3880773"/>
          </a:xfrm>
          <a:prstGeom prst="rect">
            <a:avLst/>
          </a:prstGeom>
        </p:spPr>
        <p:txBody>
          <a:bodyPr vert="horz" lIns="91440" tIns="45720" rIns="91440" bIns="45720" rtlCol="0">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2"/>
          </p:nvPr>
        </p:nvSpPr>
        <p:spPr>
          <a:xfrm>
            <a:off x="5405258" y="6041363"/>
            <a:ext cx="684132"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4A242AD4-E3AB-4DD4-A621-576D54996DD7}" type="datetimeFigureOut">
              <a:rPr lang="es-MX" smtClean="0"/>
              <a:t>29/10/2015</a:t>
            </a:fld>
            <a:endParaRPr lang="es-MX"/>
          </a:p>
        </p:txBody>
      </p:sp>
      <p:sp>
        <p:nvSpPr>
          <p:cNvPr id="5" name="Footer Placeholder 4"/>
          <p:cNvSpPr>
            <a:spLocks noGrp="1"/>
          </p:cNvSpPr>
          <p:nvPr>
            <p:ph type="ftr" sz="quarter" idx="3"/>
          </p:nvPr>
        </p:nvSpPr>
        <p:spPr>
          <a:xfrm>
            <a:off x="609599" y="6041363"/>
            <a:ext cx="4622973"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s-MX"/>
          </a:p>
        </p:txBody>
      </p:sp>
      <p:sp>
        <p:nvSpPr>
          <p:cNvPr id="6" name="Slide Number Placeholder 5"/>
          <p:cNvSpPr>
            <a:spLocks noGrp="1"/>
          </p:cNvSpPr>
          <p:nvPr>
            <p:ph type="sldNum" sz="quarter" idx="4"/>
          </p:nvPr>
        </p:nvSpPr>
        <p:spPr>
          <a:xfrm>
            <a:off x="6444676" y="6041363"/>
            <a:ext cx="512638" cy="365125"/>
          </a:xfrm>
          <a:prstGeom prst="rect">
            <a:avLst/>
          </a:prstGeom>
        </p:spPr>
        <p:txBody>
          <a:bodyPr vert="horz" lIns="91440" tIns="45720" rIns="91440" bIns="45720" rtlCol="0" anchor="ctr"/>
          <a:lstStyle>
            <a:lvl1pPr algn="r">
              <a:defRPr sz="900">
                <a:solidFill>
                  <a:schemeClr val="accent1"/>
                </a:solidFill>
              </a:defRPr>
            </a:lvl1pPr>
          </a:lstStyle>
          <a:p>
            <a:fld id="{A43995BE-DC56-4DBB-9FBD-0C000D8A18DA}" type="slidenum">
              <a:rPr lang="es-MX" smtClean="0"/>
              <a:t>‹Nº›</a:t>
            </a:fld>
            <a:endParaRPr lang="es-MX"/>
          </a:p>
        </p:txBody>
      </p:sp>
    </p:spTree>
    <p:extLst>
      <p:ext uri="{BB962C8B-B14F-4D97-AF65-F5344CB8AC3E}">
        <p14:creationId xmlns:p14="http://schemas.microsoft.com/office/powerpoint/2010/main" val="2657375843"/>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 id="2147483706" r:id="rId12"/>
    <p:sldLayoutId id="2147483707" r:id="rId13"/>
    <p:sldLayoutId id="2147483708" r:id="rId14"/>
    <p:sldLayoutId id="2147483709" r:id="rId15"/>
    <p:sldLayoutId id="2147483710"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gif"/><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hyperlink" Target="http://www.inec.gob.ec/cpv"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hyperlink" Target="http://www.inec.gob.ec/cpv/descargables/fasciculo_nacional_final.pdf"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www.indexmundi.com/"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www.ecuadorencifras.gob.ec/documentos/web-inec/Poblacion_y_Demografia/Nacimientos_Defunciones/Publicaciones/Anuario_Nacimientos_y_Defunciones_2014.pdf"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hyperlink" Target="http://www.inec.gob.ec/cpv/descargables/fasciculo_nacional_final.pdf" TargetMode="External"/></Relationships>
</file>

<file path=ppt/slides/_rels/slide15.xml.rels><?xml version="1.0" encoding="UTF-8" standalone="yes"?>
<Relationships xmlns="http://schemas.openxmlformats.org/package/2006/relationships"><Relationship Id="rId3" Type="http://schemas.openxmlformats.org/officeDocument/2006/relationships/hyperlink" Target="http://www.ecuadorencifras.gob.ec/la-mujer-ecuatoriana-en-numeros/" TargetMode="External"/><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hyperlink" Target="http://www.inec.gob.ec/inec/index.php?option=com_content&amp;view=article&amp;id=442:el-censo-informa-capitulo-mujer&amp;catid=68:boletines&amp;Itemid=51&amp;lang=es" TargetMode="External"/><Relationship Id="rId4" Type="http://schemas.openxmlformats.org/officeDocument/2006/relationships/hyperlink" Target="http://www.inec.gob.ec/cpv/descargables/fasciculo_nacional_final.pdf" TargetMode="External"/></Relationships>
</file>

<file path=ppt/slides/_rels/slide16.xml.rels><?xml version="1.0" encoding="UTF-8" standalone="yes"?>
<Relationships xmlns="http://schemas.openxmlformats.org/package/2006/relationships"><Relationship Id="rId3" Type="http://schemas.openxmlformats.org/officeDocument/2006/relationships/hyperlink" Target="http://www.ecuadorencifras.gob.ec/documentos/web-inec/EMPLEO/2015/Septiembre-2015/Presentacion_Empleo.pdf" TargetMode="External"/><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hyperlink" Target="http://www.inec.gob.ec/estadisticas/index.php?option=com_content&amp;view=article&amp;id=278" TargetMode="External"/></Relationships>
</file>

<file path=ppt/slides/_rels/slide17.xml.rels><?xml version="1.0" encoding="UTF-8" standalone="yes"?>
<Relationships xmlns="http://schemas.openxmlformats.org/package/2006/relationships"><Relationship Id="rId3" Type="http://schemas.openxmlformats.org/officeDocument/2006/relationships/hyperlink" Target="http://www.ecuadorencifras.gob.ec/documentos/web-inec/EMPLEO/2015/Septiembre-2015/Presentacion_Empleo.pdf" TargetMode="External"/><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hyperlink" Target="http://www.inec.gob.ec/estadisticas/index.php?option=com_content&amp;view=article&amp;id=278" TargetMode="External"/></Relationships>
</file>

<file path=ppt/slides/_rels/slide18.xml.rels><?xml version="1.0" encoding="UTF-8" standalone="yes"?>
<Relationships xmlns="http://schemas.openxmlformats.org/package/2006/relationships"><Relationship Id="rId3" Type="http://schemas.openxmlformats.org/officeDocument/2006/relationships/hyperlink" Target="http://www.inec.gob.ec/cpv/descargables/fasciculo_nacional_final.pdf" TargetMode="External"/><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www.ecuadorencifras.gob.ec/documentos/web-inec/POBREZA/2015/Septiembre2015/Presentacion%20pobreza%20y%20desigualdad%20sep_15.pdf" TargetMode="External"/><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www.ecuadorencifras.gob.ec/documentos/web-inec/POBREZA/2015/Septiembre2015/Presentacion%20pobreza%20y%20desigualdad%20sep_15.pdf" TargetMode="External"/><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www.inec.gob.ec/cpv/descargables/fasciculo_nacional_final.pdf" TargetMode="External"/><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3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hyperlink" Target="http://www.ecuadorencifras.gob.ec/documentos/web-inec/ECV/ECV_2015/documentos/150411%20ResultadosECV%20%282%29.pdf"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hyperlink" Target="http://www.ecuadorencifras.gob.ec/documentos/web-inec/ECV/ECV_2015/documentos/150411%20ResultadosECV%20%282%29.pdf" TargetMode="External"/></Relationships>
</file>

<file path=ppt/slides/_rels/slide37.xml.rels><?xml version="1.0" encoding="UTF-8" standalone="yes"?>
<Relationships xmlns="http://schemas.openxmlformats.org/package/2006/relationships"><Relationship Id="rId3" Type="http://schemas.openxmlformats.org/officeDocument/2006/relationships/hyperlink" Target="http://www.ecuadorencifras.gob.ec/wp-content/descargas/Libros/Socioeconomico/Mujeres_y_Hombres_del_Ecuador_en_Cifras_III.pdf" TargetMode="External"/><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hyperlink" Target="http://www.inec.gob.ec/cpv/descargables/fasciculo_nacional_final.pdf" TargetMode="External"/><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hyperlink" Target="http://www.datosmacro.com/estado/indice-percepcion-corrupcion" TargetMode="External"/><Relationship Id="rId2" Type="http://schemas.openxmlformats.org/officeDocument/2006/relationships/hyperlink" Target="http://www.datosmacro.com/paises/ecuador" TargetMode="Externa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hyperlink" Target="http://www.ecuadorencifras.gob.ec/"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67544" y="476672"/>
            <a:ext cx="8229600" cy="1143000"/>
          </a:xfrm>
        </p:spPr>
        <p:txBody>
          <a:bodyPr>
            <a:normAutofit/>
          </a:bodyPr>
          <a:lstStyle/>
          <a:p>
            <a:r>
              <a:rPr lang="es-MX" dirty="0" smtClean="0"/>
              <a:t>Desarrollo Social y Voluntariado</a:t>
            </a:r>
            <a:br>
              <a:rPr lang="es-MX" dirty="0" smtClean="0"/>
            </a:br>
            <a:r>
              <a:rPr lang="es-MX" sz="2200" dirty="0" smtClean="0"/>
              <a:t>IIT-2015</a:t>
            </a:r>
            <a:endParaRPr lang="es-MX" sz="2200" dirty="0"/>
          </a:p>
        </p:txBody>
      </p:sp>
      <p:pic>
        <p:nvPicPr>
          <p:cNvPr id="6" name="Picture 5" descr="C:\Users\Usuario\Desktop\Logotipos\logo2.gif"/>
          <p:cNvPicPr/>
          <p:nvPr/>
        </p:nvPicPr>
        <p:blipFill>
          <a:blip r:embed="rId2" cstate="print"/>
          <a:srcRect/>
          <a:stretch>
            <a:fillRect/>
          </a:stretch>
        </p:blipFill>
        <p:spPr bwMode="auto">
          <a:xfrm>
            <a:off x="7452320" y="1268760"/>
            <a:ext cx="1244824" cy="1273770"/>
          </a:xfrm>
          <a:prstGeom prst="rect">
            <a:avLst/>
          </a:prstGeom>
          <a:noFill/>
        </p:spPr>
      </p:pic>
      <p:pic>
        <p:nvPicPr>
          <p:cNvPr id="7" name="Picture 2" descr="C:\Users\Usuario\Desktop\Logotipos\logo-fcsh.png"/>
          <p:cNvPicPr/>
          <p:nvPr/>
        </p:nvPicPr>
        <p:blipFill>
          <a:blip r:embed="rId3" cstate="print"/>
          <a:srcRect/>
          <a:stretch>
            <a:fillRect/>
          </a:stretch>
        </p:blipFill>
        <p:spPr bwMode="auto">
          <a:xfrm>
            <a:off x="6372200" y="3190602"/>
            <a:ext cx="2612038" cy="1194545"/>
          </a:xfrm>
          <a:prstGeom prst="rect">
            <a:avLst/>
          </a:prstGeom>
          <a:noFill/>
        </p:spPr>
      </p:pic>
      <p:pic>
        <p:nvPicPr>
          <p:cNvPr id="8" name="6 Imagen" descr="CEDESA Logo.jpg"/>
          <p:cNvPicPr/>
          <p:nvPr/>
        </p:nvPicPr>
        <p:blipFill>
          <a:blip r:embed="rId4" cstate="print">
            <a:extLst>
              <a:ext uri="{28A0092B-C50C-407E-A947-70E740481C1C}">
                <a14:useLocalDpi xmlns:a14="http://schemas.microsoft.com/office/drawing/2010/main" val="0"/>
              </a:ext>
            </a:extLst>
          </a:blip>
          <a:stretch>
            <a:fillRect/>
          </a:stretch>
        </p:blipFill>
        <p:spPr>
          <a:xfrm>
            <a:off x="7143843" y="4869160"/>
            <a:ext cx="1625538" cy="1584176"/>
          </a:xfrm>
          <a:prstGeom prst="rect">
            <a:avLst/>
          </a:prstGeom>
        </p:spPr>
      </p:pic>
      <p:pic>
        <p:nvPicPr>
          <p:cNvPr id="4" name="Imagen 3"/>
          <p:cNvPicPr>
            <a:picLocks noChangeAspect="1"/>
          </p:cNvPicPr>
          <p:nvPr/>
        </p:nvPicPr>
        <p:blipFill rotWithShape="1">
          <a:blip r:embed="rId5"/>
          <a:srcRect l="14538" r="12770"/>
          <a:stretch/>
        </p:blipFill>
        <p:spPr>
          <a:xfrm>
            <a:off x="2447178" y="4341631"/>
            <a:ext cx="2135166" cy="2232247"/>
          </a:xfrm>
          <a:prstGeom prst="rect">
            <a:avLst/>
          </a:prstGeom>
        </p:spPr>
      </p:pic>
      <p:sp>
        <p:nvSpPr>
          <p:cNvPr id="5" name="CuadroTexto 4"/>
          <p:cNvSpPr txBox="1"/>
          <p:nvPr/>
        </p:nvSpPr>
        <p:spPr>
          <a:xfrm>
            <a:off x="539552" y="2148891"/>
            <a:ext cx="5832648" cy="2308324"/>
          </a:xfrm>
          <a:prstGeom prst="rect">
            <a:avLst/>
          </a:prstGeom>
          <a:noFill/>
        </p:spPr>
        <p:txBody>
          <a:bodyPr wrap="square" rtlCol="0">
            <a:spAutoFit/>
          </a:bodyPr>
          <a:lstStyle/>
          <a:p>
            <a:r>
              <a:rPr lang="es-EC" sz="3600" b="1" dirty="0" smtClean="0">
                <a:solidFill>
                  <a:schemeClr val="tx2">
                    <a:lumMod val="75000"/>
                  </a:schemeClr>
                </a:solidFill>
              </a:rPr>
              <a:t>Análisis de la situación socioeconómica del Ecuador mediante el uso de indicadores sociales</a:t>
            </a:r>
            <a:endParaRPr lang="es-ES" sz="3600" b="1" dirty="0">
              <a:solidFill>
                <a:schemeClr val="tx2">
                  <a:lumMod val="75000"/>
                </a:schemeClr>
              </a:solidFill>
            </a:endParaRPr>
          </a:p>
        </p:txBody>
      </p:sp>
    </p:spTree>
    <p:extLst>
      <p:ext uri="{BB962C8B-B14F-4D97-AF65-F5344CB8AC3E}">
        <p14:creationId xmlns:p14="http://schemas.microsoft.com/office/powerpoint/2010/main" val="226195534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2 Marcador de contenido"/>
          <p:cNvSpPr>
            <a:spLocks noGrp="1"/>
          </p:cNvSpPr>
          <p:nvPr>
            <p:ph idx="1"/>
          </p:nvPr>
        </p:nvSpPr>
        <p:spPr>
          <a:xfrm>
            <a:off x="457200" y="1268760"/>
            <a:ext cx="8229600" cy="4530725"/>
          </a:xfrm>
        </p:spPr>
        <p:txBody>
          <a:bodyPr>
            <a:normAutofit/>
          </a:bodyPr>
          <a:lstStyle/>
          <a:p>
            <a:pPr algn="just" eaLnBrk="1" hangingPunct="1"/>
            <a:r>
              <a:rPr lang="es-ES" sz="2800" dirty="0" smtClean="0">
                <a:latin typeface="Book Antiqua" pitchFamily="18" charset="0"/>
              </a:rPr>
              <a:t>Territorio</a:t>
            </a:r>
            <a:r>
              <a:rPr lang="es-ES" sz="2800" dirty="0">
                <a:latin typeface="Book Antiqua" pitchFamily="18" charset="0"/>
              </a:rPr>
              <a:t>: </a:t>
            </a:r>
            <a:r>
              <a:rPr lang="es-ES" sz="2800" dirty="0" smtClean="0">
                <a:latin typeface="Book Antiqua" pitchFamily="18" charset="0"/>
              </a:rPr>
              <a:t>283.561 km²</a:t>
            </a:r>
          </a:p>
          <a:p>
            <a:pPr algn="just" eaLnBrk="1" hangingPunct="1"/>
            <a:r>
              <a:rPr lang="es-ES" sz="2800" dirty="0" smtClean="0">
                <a:latin typeface="Book Antiqua" pitchFamily="18" charset="0"/>
              </a:rPr>
              <a:t>Número de Viviendas: </a:t>
            </a:r>
            <a:r>
              <a:rPr lang="es-ES" sz="2800" dirty="0">
                <a:latin typeface="Book Antiqua" pitchFamily="18" charset="0"/>
              </a:rPr>
              <a:t>4’654.054 </a:t>
            </a:r>
            <a:endParaRPr lang="es-ES" sz="2800" dirty="0" smtClean="0">
              <a:latin typeface="Book Antiqua" pitchFamily="18" charset="0"/>
            </a:endParaRPr>
          </a:p>
          <a:p>
            <a:pPr algn="just" eaLnBrk="1" hangingPunct="1"/>
            <a:r>
              <a:rPr lang="es-ES" sz="2800" dirty="0" smtClean="0">
                <a:latin typeface="Book Antiqua" pitchFamily="18" charset="0"/>
              </a:rPr>
              <a:t>Población Urbana: 9’090.786</a:t>
            </a:r>
          </a:p>
          <a:p>
            <a:pPr algn="just" eaLnBrk="1" hangingPunct="1"/>
            <a:r>
              <a:rPr lang="es-ES" sz="2800" dirty="0" smtClean="0">
                <a:latin typeface="Book Antiqua" pitchFamily="18" charset="0"/>
              </a:rPr>
              <a:t>Población Rural: 5’392.713 </a:t>
            </a:r>
          </a:p>
          <a:p>
            <a:pPr algn="just" eaLnBrk="1" hangingPunct="1"/>
            <a:r>
              <a:rPr lang="es-ES" sz="2800" dirty="0" smtClean="0">
                <a:latin typeface="Book Antiqua" pitchFamily="18" charset="0"/>
              </a:rPr>
              <a:t>62,48% de la población tiene entre 15 y 64 años</a:t>
            </a:r>
          </a:p>
          <a:p>
            <a:pPr algn="just" eaLnBrk="1" hangingPunct="1"/>
            <a:r>
              <a:rPr lang="es-ES" sz="2800" dirty="0" smtClean="0">
                <a:latin typeface="Book Antiqua" pitchFamily="18" charset="0"/>
              </a:rPr>
              <a:t>816.156 ecuatorianos tienen alguna discapacidad</a:t>
            </a:r>
          </a:p>
        </p:txBody>
      </p:sp>
      <p:sp>
        <p:nvSpPr>
          <p:cNvPr id="3" name="2 CuadroTexto"/>
          <p:cNvSpPr txBox="1"/>
          <p:nvPr/>
        </p:nvSpPr>
        <p:spPr>
          <a:xfrm>
            <a:off x="539552" y="6093296"/>
            <a:ext cx="6912768" cy="1000274"/>
          </a:xfrm>
          <a:prstGeom prst="rect">
            <a:avLst/>
          </a:prstGeom>
          <a:noFill/>
        </p:spPr>
        <p:txBody>
          <a:bodyPr wrap="square" rtlCol="0">
            <a:spAutoFit/>
          </a:bodyPr>
          <a:lstStyle/>
          <a:p>
            <a:r>
              <a:rPr lang="es-EC" sz="1100" dirty="0"/>
              <a:t>Fuente: Instituto Ecuatoriano de Estadísticas y Censos </a:t>
            </a:r>
            <a:r>
              <a:rPr lang="es-EC" sz="1100" dirty="0" smtClean="0"/>
              <a:t> VII </a:t>
            </a:r>
            <a:r>
              <a:rPr lang="es-EC" sz="1100" dirty="0"/>
              <a:t>Censo de Población y VI de Vivienda - </a:t>
            </a:r>
            <a:r>
              <a:rPr lang="es-EC" sz="1200" b="1" dirty="0" smtClean="0"/>
              <a:t>2010</a:t>
            </a:r>
          </a:p>
          <a:p>
            <a:r>
              <a:rPr lang="es-EC" sz="1100" dirty="0" smtClean="0">
                <a:hlinkClick r:id="rId3"/>
              </a:rPr>
              <a:t>http</a:t>
            </a:r>
            <a:r>
              <a:rPr lang="es-EC" sz="1100" dirty="0">
                <a:hlinkClick r:id="rId3"/>
              </a:rPr>
              <a:t>://</a:t>
            </a:r>
            <a:r>
              <a:rPr lang="es-EC" sz="1100" dirty="0" smtClean="0">
                <a:hlinkClick r:id="rId3"/>
              </a:rPr>
              <a:t>www.inec.gob.ec/cpv</a:t>
            </a:r>
            <a:r>
              <a:rPr lang="es-EC" sz="1100" dirty="0" smtClean="0"/>
              <a:t> </a:t>
            </a:r>
          </a:p>
          <a:p>
            <a:r>
              <a:rPr lang="es-EC" sz="1100" dirty="0" smtClean="0">
                <a:hlinkClick r:id="rId4"/>
              </a:rPr>
              <a:t>http</a:t>
            </a:r>
            <a:r>
              <a:rPr lang="es-EC" sz="1100" dirty="0">
                <a:hlinkClick r:id="rId4"/>
              </a:rPr>
              <a:t>://</a:t>
            </a:r>
            <a:r>
              <a:rPr lang="es-EC" sz="1100" dirty="0" smtClean="0">
                <a:hlinkClick r:id="rId4"/>
              </a:rPr>
              <a:t>www.inec.gob.ec/cpv/descargables/fasciculo_nacional_final.pdf</a:t>
            </a:r>
            <a:r>
              <a:rPr lang="es-EC" sz="1100" dirty="0" smtClean="0"/>
              <a:t> </a:t>
            </a:r>
            <a:r>
              <a:rPr lang="es-EC" dirty="0" smtClean="0"/>
              <a:t>  </a:t>
            </a:r>
            <a:endParaRPr lang="es-EC" dirty="0"/>
          </a:p>
          <a:p>
            <a:r>
              <a:rPr lang="es-EC" dirty="0" smtClean="0"/>
              <a:t>  </a:t>
            </a:r>
            <a:endParaRPr lang="es-EC" dirty="0"/>
          </a:p>
        </p:txBody>
      </p:sp>
    </p:spTree>
    <p:extLst>
      <p:ext uri="{BB962C8B-B14F-4D97-AF65-F5344CB8AC3E}">
        <p14:creationId xmlns:p14="http://schemas.microsoft.com/office/powerpoint/2010/main" val="30196696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242">
                                            <p:txEl>
                                              <p:pRg st="0" end="0"/>
                                            </p:txEl>
                                          </p:spTgt>
                                        </p:tgtEl>
                                        <p:attrNameLst>
                                          <p:attrName>style.visibility</p:attrName>
                                        </p:attrNameLst>
                                      </p:cBhvr>
                                      <p:to>
                                        <p:strVal val="visible"/>
                                      </p:to>
                                    </p:set>
                                    <p:anim calcmode="lin" valueType="num">
                                      <p:cBhvr additive="base">
                                        <p:cTn id="7" dur="500" fill="hold"/>
                                        <p:tgtEl>
                                          <p:spTgt spid="1024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024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0242">
                                            <p:txEl>
                                              <p:pRg st="1" end="1"/>
                                            </p:txEl>
                                          </p:spTgt>
                                        </p:tgtEl>
                                        <p:attrNameLst>
                                          <p:attrName>style.visibility</p:attrName>
                                        </p:attrNameLst>
                                      </p:cBhvr>
                                      <p:to>
                                        <p:strVal val="visible"/>
                                      </p:to>
                                    </p:set>
                                    <p:anim calcmode="lin" valueType="num">
                                      <p:cBhvr additive="base">
                                        <p:cTn id="13" dur="500" fill="hold"/>
                                        <p:tgtEl>
                                          <p:spTgt spid="10242">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024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0242">
                                            <p:txEl>
                                              <p:pRg st="2" end="2"/>
                                            </p:txEl>
                                          </p:spTgt>
                                        </p:tgtEl>
                                        <p:attrNameLst>
                                          <p:attrName>style.visibility</p:attrName>
                                        </p:attrNameLst>
                                      </p:cBhvr>
                                      <p:to>
                                        <p:strVal val="visible"/>
                                      </p:to>
                                    </p:set>
                                    <p:anim calcmode="lin" valueType="num">
                                      <p:cBhvr additive="base">
                                        <p:cTn id="19" dur="500" fill="hold"/>
                                        <p:tgtEl>
                                          <p:spTgt spid="10242">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024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0242">
                                            <p:txEl>
                                              <p:pRg st="3" end="3"/>
                                            </p:txEl>
                                          </p:spTgt>
                                        </p:tgtEl>
                                        <p:attrNameLst>
                                          <p:attrName>style.visibility</p:attrName>
                                        </p:attrNameLst>
                                      </p:cBhvr>
                                      <p:to>
                                        <p:strVal val="visible"/>
                                      </p:to>
                                    </p:set>
                                    <p:anim calcmode="lin" valueType="num">
                                      <p:cBhvr additive="base">
                                        <p:cTn id="25" dur="500" fill="hold"/>
                                        <p:tgtEl>
                                          <p:spTgt spid="10242">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0242">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0242">
                                            <p:txEl>
                                              <p:pRg st="4" end="4"/>
                                            </p:txEl>
                                          </p:spTgt>
                                        </p:tgtEl>
                                        <p:attrNameLst>
                                          <p:attrName>style.visibility</p:attrName>
                                        </p:attrNameLst>
                                      </p:cBhvr>
                                      <p:to>
                                        <p:strVal val="visible"/>
                                      </p:to>
                                    </p:set>
                                    <p:anim calcmode="lin" valueType="num">
                                      <p:cBhvr additive="base">
                                        <p:cTn id="31" dur="500" fill="hold"/>
                                        <p:tgtEl>
                                          <p:spTgt spid="10242">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0242">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0242">
                                            <p:txEl>
                                              <p:pRg st="5" end="5"/>
                                            </p:txEl>
                                          </p:spTgt>
                                        </p:tgtEl>
                                        <p:attrNameLst>
                                          <p:attrName>style.visibility</p:attrName>
                                        </p:attrNameLst>
                                      </p:cBhvr>
                                      <p:to>
                                        <p:strVal val="visible"/>
                                      </p:to>
                                    </p:set>
                                    <p:anim calcmode="lin" valueType="num">
                                      <p:cBhvr additive="base">
                                        <p:cTn id="37" dur="500" fill="hold"/>
                                        <p:tgtEl>
                                          <p:spTgt spid="10242">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0242">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2"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es-ES" dirty="0" smtClean="0"/>
              <a:t>Tasa de natalidad </a:t>
            </a:r>
            <a:r>
              <a:rPr lang="es-EC" dirty="0"/>
              <a:t>(</a:t>
            </a:r>
            <a:r>
              <a:rPr lang="es-EC" dirty="0">
                <a:solidFill>
                  <a:schemeClr val="tx1"/>
                </a:solidFill>
              </a:rPr>
              <a:t>Nacimientos/1000 habitantes</a:t>
            </a:r>
            <a:r>
              <a:rPr lang="es-EC" dirty="0"/>
              <a:t>)</a:t>
            </a:r>
            <a:r>
              <a:rPr lang="es-ES_tradnl" dirty="0"/>
              <a:t/>
            </a:r>
            <a:br>
              <a:rPr lang="es-ES_tradnl" dirty="0"/>
            </a:br>
            <a:endParaRPr lang="es-ES" dirty="0"/>
          </a:p>
        </p:txBody>
      </p:sp>
      <p:sp>
        <p:nvSpPr>
          <p:cNvPr id="3" name="Marcador de contenido 2"/>
          <p:cNvSpPr>
            <a:spLocks noGrp="1"/>
          </p:cNvSpPr>
          <p:nvPr>
            <p:ph idx="1"/>
          </p:nvPr>
        </p:nvSpPr>
        <p:spPr>
          <a:xfrm>
            <a:off x="609599" y="1628800"/>
            <a:ext cx="6347714" cy="4752528"/>
          </a:xfrm>
        </p:spPr>
        <p:txBody>
          <a:bodyPr>
            <a:normAutofit fontScale="92500" lnSpcReduction="10000"/>
          </a:bodyPr>
          <a:lstStyle/>
          <a:p>
            <a:r>
              <a:rPr lang="es-ES_tradnl" b="1" dirty="0"/>
              <a:t>Definición de Tasa de natalidad:</a:t>
            </a:r>
            <a:r>
              <a:rPr lang="es-ES_tradnl" dirty="0"/>
              <a:t> Esta variable da el número promedio anual de nacimientos durante un año por cada 1000 habitantes, se la conoce también como tasa bruta de natalidad. </a:t>
            </a:r>
            <a:endParaRPr lang="es-ES_tradnl" dirty="0" smtClean="0"/>
          </a:p>
          <a:p>
            <a:endParaRPr lang="es-ES_tradnl" dirty="0" smtClean="0"/>
          </a:p>
          <a:p>
            <a:endParaRPr lang="es-ES_tradnl" dirty="0"/>
          </a:p>
          <a:p>
            <a:endParaRPr lang="es-ES_tradnl" dirty="0" smtClean="0"/>
          </a:p>
          <a:p>
            <a:endParaRPr lang="es-ES_tradnl" dirty="0"/>
          </a:p>
          <a:p>
            <a:endParaRPr lang="es-ES_tradnl" dirty="0" smtClean="0"/>
          </a:p>
          <a:p>
            <a:r>
              <a:rPr lang="es-ES_tradnl" dirty="0" smtClean="0"/>
              <a:t>Esta </a:t>
            </a:r>
            <a:r>
              <a:rPr lang="es-ES_tradnl" dirty="0"/>
              <a:t>tasa es importante ya que suele ser un factor decisivo para </a:t>
            </a:r>
            <a:r>
              <a:rPr lang="es-ES_tradnl" b="1" dirty="0"/>
              <a:t>determinar</a:t>
            </a:r>
            <a:r>
              <a:rPr lang="es-ES_tradnl" dirty="0"/>
              <a:t> la tasa de </a:t>
            </a:r>
            <a:r>
              <a:rPr lang="es-ES_tradnl" b="1" dirty="0"/>
              <a:t>crecimiento de la población</a:t>
            </a:r>
            <a:r>
              <a:rPr lang="es-ES_tradnl" dirty="0"/>
              <a:t>. </a:t>
            </a:r>
            <a:endParaRPr lang="es-ES_tradnl" dirty="0" smtClean="0"/>
          </a:p>
          <a:p>
            <a:r>
              <a:rPr lang="es-ES_tradnl" dirty="0" smtClean="0"/>
              <a:t>Depende </a:t>
            </a:r>
            <a:r>
              <a:rPr lang="es-ES_tradnl" dirty="0"/>
              <a:t>tanto del </a:t>
            </a:r>
            <a:r>
              <a:rPr lang="es-ES_tradnl" dirty="0" smtClean="0"/>
              <a:t>:</a:t>
            </a:r>
          </a:p>
          <a:p>
            <a:pPr lvl="1"/>
            <a:r>
              <a:rPr lang="es-ES_tradnl" dirty="0" smtClean="0"/>
              <a:t>nivel </a:t>
            </a:r>
            <a:r>
              <a:rPr lang="es-ES_tradnl" dirty="0"/>
              <a:t>de fertilidad y </a:t>
            </a:r>
            <a:endParaRPr lang="es-ES_tradnl" dirty="0" smtClean="0"/>
          </a:p>
          <a:p>
            <a:pPr lvl="1"/>
            <a:r>
              <a:rPr lang="es-ES_tradnl" dirty="0" smtClean="0"/>
              <a:t>de </a:t>
            </a:r>
            <a:r>
              <a:rPr lang="es-ES_tradnl" dirty="0"/>
              <a:t>la estructura por edades de la población.</a:t>
            </a:r>
          </a:p>
          <a:p>
            <a:pPr marL="0" indent="0">
              <a:buNone/>
            </a:pPr>
            <a:endParaRPr lang="es-ES" dirty="0"/>
          </a:p>
        </p:txBody>
      </p:sp>
      <p:sp>
        <p:nvSpPr>
          <p:cNvPr id="4" name="3 CuadroTexto"/>
          <p:cNvSpPr txBox="1"/>
          <p:nvPr/>
        </p:nvSpPr>
        <p:spPr>
          <a:xfrm>
            <a:off x="730570" y="6381328"/>
            <a:ext cx="3020122" cy="307777"/>
          </a:xfrm>
          <a:prstGeom prst="rect">
            <a:avLst/>
          </a:prstGeom>
          <a:noFill/>
        </p:spPr>
        <p:txBody>
          <a:bodyPr wrap="none" rtlCol="0">
            <a:spAutoFit/>
          </a:bodyPr>
          <a:lstStyle/>
          <a:p>
            <a:r>
              <a:rPr lang="es-ES_tradnl" sz="1400" dirty="0" smtClean="0">
                <a:hlinkClick r:id="rId2"/>
              </a:rPr>
              <a:t>Fuente: http</a:t>
            </a:r>
            <a:r>
              <a:rPr lang="es-ES_tradnl" sz="1400" dirty="0">
                <a:hlinkClick r:id="rId2"/>
              </a:rPr>
              <a:t>://www.indexmundi.com</a:t>
            </a:r>
            <a:endParaRPr lang="es-ES_tradnl" sz="1400" dirty="0"/>
          </a:p>
        </p:txBody>
      </p:sp>
      <p:pic>
        <p:nvPicPr>
          <p:cNvPr id="5" name="Imagen 4"/>
          <p:cNvPicPr>
            <a:picLocks noChangeAspect="1"/>
          </p:cNvPicPr>
          <p:nvPr/>
        </p:nvPicPr>
        <p:blipFill>
          <a:blip r:embed="rId3"/>
          <a:stretch>
            <a:fillRect/>
          </a:stretch>
        </p:blipFill>
        <p:spPr>
          <a:xfrm>
            <a:off x="3131839" y="2492896"/>
            <a:ext cx="3366273" cy="1925121"/>
          </a:xfrm>
          <a:prstGeom prst="rect">
            <a:avLst/>
          </a:prstGeom>
        </p:spPr>
      </p:pic>
    </p:spTree>
    <p:extLst>
      <p:ext uri="{BB962C8B-B14F-4D97-AF65-F5344CB8AC3E}">
        <p14:creationId xmlns:p14="http://schemas.microsoft.com/office/powerpoint/2010/main" val="8841098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es-ES" dirty="0"/>
              <a:t>Tasa de natalidad </a:t>
            </a:r>
            <a:r>
              <a:rPr lang="es-EC" dirty="0"/>
              <a:t>(</a:t>
            </a:r>
            <a:r>
              <a:rPr lang="es-EC" dirty="0">
                <a:solidFill>
                  <a:schemeClr val="tx1"/>
                </a:solidFill>
              </a:rPr>
              <a:t>Nacimientos/1000 habitantes</a:t>
            </a:r>
            <a:r>
              <a:rPr lang="es-EC" dirty="0"/>
              <a:t>)</a:t>
            </a:r>
            <a:endParaRPr lang="es-ES" dirty="0"/>
          </a:p>
        </p:txBody>
      </p:sp>
      <p:sp>
        <p:nvSpPr>
          <p:cNvPr id="3" name="Marcador de contenido 2"/>
          <p:cNvSpPr>
            <a:spLocks noGrp="1"/>
          </p:cNvSpPr>
          <p:nvPr>
            <p:ph idx="1"/>
          </p:nvPr>
        </p:nvSpPr>
        <p:spPr/>
        <p:txBody>
          <a:bodyPr/>
          <a:lstStyle/>
          <a:p>
            <a:endParaRPr lang="es-ES"/>
          </a:p>
        </p:txBody>
      </p:sp>
      <p:sp>
        <p:nvSpPr>
          <p:cNvPr id="4" name="CuadroTexto 3"/>
          <p:cNvSpPr txBox="1"/>
          <p:nvPr/>
        </p:nvSpPr>
        <p:spPr>
          <a:xfrm>
            <a:off x="609599" y="6119621"/>
            <a:ext cx="8354889" cy="738664"/>
          </a:xfrm>
          <a:prstGeom prst="rect">
            <a:avLst/>
          </a:prstGeom>
          <a:noFill/>
        </p:spPr>
        <p:txBody>
          <a:bodyPr wrap="square" rtlCol="0">
            <a:spAutoFit/>
          </a:bodyPr>
          <a:lstStyle/>
          <a:p>
            <a:r>
              <a:rPr lang="es-ES" sz="1400" dirty="0">
                <a:hlinkClick r:id="rId2"/>
              </a:rPr>
              <a:t>http://</a:t>
            </a:r>
            <a:r>
              <a:rPr lang="es-ES" sz="1400" dirty="0" smtClean="0">
                <a:hlinkClick r:id="rId2"/>
              </a:rPr>
              <a:t>www.ecuadorencifras.gob.ec/documentos/web-inec/Poblacion_y_Demografia/Nacimientos_Defunciones/Publicaciones/Anuario_Nacimientos_y_Defunciones_2014.pdf</a:t>
            </a:r>
            <a:r>
              <a:rPr lang="es-ES" sz="1400" dirty="0" smtClean="0"/>
              <a:t> </a:t>
            </a:r>
            <a:endParaRPr lang="es-ES" sz="1400" dirty="0"/>
          </a:p>
        </p:txBody>
      </p:sp>
      <p:pic>
        <p:nvPicPr>
          <p:cNvPr id="6" name="Imagen 5"/>
          <p:cNvPicPr>
            <a:picLocks noChangeAspect="1"/>
          </p:cNvPicPr>
          <p:nvPr/>
        </p:nvPicPr>
        <p:blipFill>
          <a:blip r:embed="rId3"/>
          <a:stretch>
            <a:fillRect/>
          </a:stretch>
        </p:blipFill>
        <p:spPr>
          <a:xfrm>
            <a:off x="581517" y="1759484"/>
            <a:ext cx="7272808" cy="4321008"/>
          </a:xfrm>
          <a:prstGeom prst="rect">
            <a:avLst/>
          </a:prstGeom>
        </p:spPr>
      </p:pic>
    </p:spTree>
    <p:extLst>
      <p:ext uri="{BB962C8B-B14F-4D97-AF65-F5344CB8AC3E}">
        <p14:creationId xmlns:p14="http://schemas.microsoft.com/office/powerpoint/2010/main" val="20070733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ES"/>
          </a:p>
        </p:txBody>
      </p:sp>
      <p:sp>
        <p:nvSpPr>
          <p:cNvPr id="3" name="Marcador de contenido 2"/>
          <p:cNvSpPr>
            <a:spLocks noGrp="1"/>
          </p:cNvSpPr>
          <p:nvPr>
            <p:ph idx="1"/>
          </p:nvPr>
        </p:nvSpPr>
        <p:spPr/>
        <p:txBody>
          <a:bodyPr>
            <a:normAutofit/>
          </a:bodyPr>
          <a:lstStyle/>
          <a:p>
            <a:r>
              <a:rPr lang="es-ES" sz="5400" dirty="0" smtClean="0"/>
              <a:t>En el Ecuador, hay más </a:t>
            </a:r>
            <a:r>
              <a:rPr lang="es-ES" sz="5400" dirty="0" smtClean="0"/>
              <a:t>hombres </a:t>
            </a:r>
            <a:r>
              <a:rPr lang="es-ES" sz="5400" dirty="0" smtClean="0"/>
              <a:t>que mujeres?</a:t>
            </a:r>
            <a:endParaRPr lang="es-ES" sz="5400" dirty="0"/>
          </a:p>
        </p:txBody>
      </p:sp>
    </p:spTree>
    <p:extLst>
      <p:ext uri="{BB962C8B-B14F-4D97-AF65-F5344CB8AC3E}">
        <p14:creationId xmlns:p14="http://schemas.microsoft.com/office/powerpoint/2010/main" val="338386622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es-ES" dirty="0" smtClean="0"/>
              <a:t>Sabias que….En el Ecuador hay más mujeres que hombres</a:t>
            </a:r>
            <a:endParaRPr lang="es-ES" dirty="0"/>
          </a:p>
        </p:txBody>
      </p:sp>
      <p:sp>
        <p:nvSpPr>
          <p:cNvPr id="3" name="Marcador de contenido 2"/>
          <p:cNvSpPr>
            <a:spLocks noGrp="1"/>
          </p:cNvSpPr>
          <p:nvPr>
            <p:ph idx="1"/>
          </p:nvPr>
        </p:nvSpPr>
        <p:spPr/>
        <p:txBody>
          <a:bodyPr/>
          <a:lstStyle/>
          <a:p>
            <a:endParaRPr lang="es-ES" dirty="0"/>
          </a:p>
        </p:txBody>
      </p:sp>
      <p:pic>
        <p:nvPicPr>
          <p:cNvPr id="4" name="Imagen 3"/>
          <p:cNvPicPr>
            <a:picLocks noChangeAspect="1"/>
          </p:cNvPicPr>
          <p:nvPr/>
        </p:nvPicPr>
        <p:blipFill>
          <a:blip r:embed="rId2"/>
          <a:stretch>
            <a:fillRect/>
          </a:stretch>
        </p:blipFill>
        <p:spPr>
          <a:xfrm>
            <a:off x="-32100" y="2670772"/>
            <a:ext cx="3576260" cy="2272958"/>
          </a:xfrm>
          <a:prstGeom prst="rect">
            <a:avLst/>
          </a:prstGeom>
        </p:spPr>
      </p:pic>
      <p:pic>
        <p:nvPicPr>
          <p:cNvPr id="5" name="Imagen 4"/>
          <p:cNvPicPr>
            <a:picLocks noChangeAspect="1"/>
          </p:cNvPicPr>
          <p:nvPr/>
        </p:nvPicPr>
        <p:blipFill>
          <a:blip r:embed="rId3"/>
          <a:stretch>
            <a:fillRect/>
          </a:stretch>
        </p:blipFill>
        <p:spPr>
          <a:xfrm>
            <a:off x="3900503" y="2971316"/>
            <a:ext cx="3698509" cy="1970234"/>
          </a:xfrm>
          <a:prstGeom prst="rect">
            <a:avLst/>
          </a:prstGeom>
        </p:spPr>
      </p:pic>
      <p:sp>
        <p:nvSpPr>
          <p:cNvPr id="6" name="CuadroTexto 5"/>
          <p:cNvSpPr txBox="1"/>
          <p:nvPr/>
        </p:nvSpPr>
        <p:spPr>
          <a:xfrm>
            <a:off x="467544" y="6165304"/>
            <a:ext cx="6489768" cy="307777"/>
          </a:xfrm>
          <a:prstGeom prst="rect">
            <a:avLst/>
          </a:prstGeom>
          <a:noFill/>
        </p:spPr>
        <p:txBody>
          <a:bodyPr wrap="square" rtlCol="0">
            <a:spAutoFit/>
          </a:bodyPr>
          <a:lstStyle/>
          <a:p>
            <a:r>
              <a:rPr lang="es-EC" sz="1400" dirty="0">
                <a:hlinkClick r:id="rId4"/>
              </a:rPr>
              <a:t>http://www.inec.gob.ec/cpv/descargables/fasciculo_nacional_final.pdf</a:t>
            </a:r>
            <a:r>
              <a:rPr lang="es-EC" sz="1400" dirty="0"/>
              <a:t>   </a:t>
            </a:r>
            <a:endParaRPr lang="es-EC" sz="1400" dirty="0" smtClean="0"/>
          </a:p>
        </p:txBody>
      </p:sp>
    </p:spTree>
    <p:extLst>
      <p:ext uri="{BB962C8B-B14F-4D97-AF65-F5344CB8AC3E}">
        <p14:creationId xmlns:p14="http://schemas.microsoft.com/office/powerpoint/2010/main" val="72365429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1 Título"/>
          <p:cNvSpPr>
            <a:spLocks noGrp="1"/>
          </p:cNvSpPr>
          <p:nvPr>
            <p:ph type="title"/>
          </p:nvPr>
        </p:nvSpPr>
        <p:spPr/>
        <p:txBody>
          <a:bodyPr/>
          <a:lstStyle/>
          <a:p>
            <a:pPr eaLnBrk="1" hangingPunct="1"/>
            <a:r>
              <a:rPr lang="es-EC" sz="4400" b="1" dirty="0" smtClean="0">
                <a:solidFill>
                  <a:schemeClr val="accent1">
                    <a:lumMod val="50000"/>
                  </a:schemeClr>
                </a:solidFill>
              </a:rPr>
              <a:t>Población Femenina</a:t>
            </a:r>
            <a:endParaRPr lang="es-EC" sz="4400" b="1" dirty="0" smtClean="0">
              <a:solidFill>
                <a:schemeClr val="accent1">
                  <a:lumMod val="50000"/>
                </a:schemeClr>
              </a:solidFill>
            </a:endParaRPr>
          </a:p>
        </p:txBody>
      </p:sp>
      <p:sp>
        <p:nvSpPr>
          <p:cNvPr id="11267" name="2 Marcador de contenido"/>
          <p:cNvSpPr>
            <a:spLocks noGrp="1"/>
          </p:cNvSpPr>
          <p:nvPr>
            <p:ph idx="1"/>
          </p:nvPr>
        </p:nvSpPr>
        <p:spPr>
          <a:xfrm>
            <a:off x="598290" y="1510226"/>
            <a:ext cx="6347714" cy="3880773"/>
          </a:xfrm>
        </p:spPr>
        <p:txBody>
          <a:bodyPr>
            <a:normAutofit lnSpcReduction="10000"/>
          </a:bodyPr>
          <a:lstStyle/>
          <a:p>
            <a:pPr eaLnBrk="1" hangingPunct="1"/>
            <a:r>
              <a:rPr lang="es-EC" sz="2000" dirty="0" smtClean="0"/>
              <a:t>Población de </a:t>
            </a:r>
            <a:r>
              <a:rPr lang="es-EC" sz="2000" dirty="0"/>
              <a:t>mujeres: </a:t>
            </a:r>
            <a:r>
              <a:rPr lang="es-EC" sz="2000" dirty="0" smtClean="0"/>
              <a:t>8’087.914  (50,5% de la población)</a:t>
            </a:r>
          </a:p>
          <a:p>
            <a:pPr eaLnBrk="1" hangingPunct="1"/>
            <a:r>
              <a:rPr lang="es-EC" sz="2000" dirty="0" smtClean="0"/>
              <a:t>Porcentaje </a:t>
            </a:r>
            <a:r>
              <a:rPr lang="es-EC" sz="2000" dirty="0"/>
              <a:t>de Mujeres en Edad </a:t>
            </a:r>
            <a:r>
              <a:rPr lang="es-EC" sz="2000" dirty="0" smtClean="0"/>
              <a:t>Fértil: 52,08%</a:t>
            </a:r>
          </a:p>
          <a:p>
            <a:pPr eaLnBrk="1" hangingPunct="1"/>
            <a:r>
              <a:rPr lang="es-EC" sz="2000" dirty="0" smtClean="0"/>
              <a:t>De </a:t>
            </a:r>
            <a:r>
              <a:rPr lang="es-EC" sz="2000" dirty="0"/>
              <a:t>las </a:t>
            </a:r>
            <a:r>
              <a:rPr lang="es-EC" sz="2000" dirty="0" smtClean="0"/>
              <a:t>25 </a:t>
            </a:r>
            <a:r>
              <a:rPr lang="es-EC" sz="2000" dirty="0"/>
              <a:t>provincias del país, Cañar es la </a:t>
            </a:r>
            <a:r>
              <a:rPr lang="es-EC" sz="2000" dirty="0" smtClean="0"/>
              <a:t>que</a:t>
            </a:r>
          </a:p>
          <a:p>
            <a:pPr marL="0" indent="0" eaLnBrk="1" hangingPunct="1">
              <a:buNone/>
            </a:pPr>
            <a:r>
              <a:rPr lang="es-EC" sz="2000" dirty="0"/>
              <a:t> </a:t>
            </a:r>
            <a:r>
              <a:rPr lang="es-EC" sz="2000" dirty="0" smtClean="0"/>
              <a:t>    </a:t>
            </a:r>
            <a:r>
              <a:rPr lang="es-EC" sz="2000" dirty="0"/>
              <a:t>mayor proporción de mujeres tiene con un </a:t>
            </a:r>
            <a:endParaRPr lang="es-EC" sz="2000" dirty="0" smtClean="0"/>
          </a:p>
          <a:p>
            <a:pPr marL="0" indent="0" eaLnBrk="1" hangingPunct="1">
              <a:buNone/>
            </a:pPr>
            <a:r>
              <a:rPr lang="es-EC" sz="2000" dirty="0"/>
              <a:t> </a:t>
            </a:r>
            <a:r>
              <a:rPr lang="es-EC" sz="2000" dirty="0" smtClean="0"/>
              <a:t>    53,3</a:t>
            </a:r>
            <a:r>
              <a:rPr lang="es-EC" sz="2000" dirty="0"/>
              <a:t>% del total de sus </a:t>
            </a:r>
            <a:r>
              <a:rPr lang="es-EC" sz="2000" dirty="0" smtClean="0"/>
              <a:t>habitantes</a:t>
            </a:r>
          </a:p>
          <a:p>
            <a:pPr eaLnBrk="1" hangingPunct="1"/>
            <a:r>
              <a:rPr lang="es-EC" sz="2000" dirty="0"/>
              <a:t>Participación de la mujer en la PEA urbana: 41,2% (marzo 2012)</a:t>
            </a:r>
          </a:p>
          <a:p>
            <a:pPr eaLnBrk="1" hangingPunct="1"/>
            <a:r>
              <a:rPr lang="es-EC" sz="2000" dirty="0"/>
              <a:t>El 60,6% de las mujeres en Ecuador ha vivido algún tipo de violencia (marzo 2012)</a:t>
            </a:r>
          </a:p>
          <a:p>
            <a:pPr eaLnBrk="1" hangingPunct="1"/>
            <a:endParaRPr lang="es-EC" sz="2000" dirty="0" smtClean="0"/>
          </a:p>
          <a:p>
            <a:pPr eaLnBrk="1" hangingPunct="1"/>
            <a:endParaRPr lang="es-EC" sz="2000" dirty="0"/>
          </a:p>
          <a:p>
            <a:pPr marL="0" indent="0" eaLnBrk="1" hangingPunct="1">
              <a:buNone/>
            </a:pPr>
            <a:endParaRPr lang="es-EC" sz="2000" dirty="0" smtClean="0"/>
          </a:p>
        </p:txBody>
      </p:sp>
      <p:pic>
        <p:nvPicPr>
          <p:cNvPr id="307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4984" t="52600" r="83925" b="34715"/>
          <a:stretch/>
        </p:blipFill>
        <p:spPr bwMode="auto">
          <a:xfrm>
            <a:off x="6444208" y="1916832"/>
            <a:ext cx="2145688" cy="15337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1 CuadroTexto"/>
          <p:cNvSpPr txBox="1"/>
          <p:nvPr/>
        </p:nvSpPr>
        <p:spPr>
          <a:xfrm>
            <a:off x="179512" y="5445223"/>
            <a:ext cx="8964488" cy="1846659"/>
          </a:xfrm>
          <a:prstGeom prst="rect">
            <a:avLst/>
          </a:prstGeom>
          <a:noFill/>
        </p:spPr>
        <p:txBody>
          <a:bodyPr wrap="square" rtlCol="0">
            <a:spAutoFit/>
          </a:bodyPr>
          <a:lstStyle/>
          <a:p>
            <a:r>
              <a:rPr lang="es-EC" sz="1200" dirty="0" smtClean="0"/>
              <a:t>Fuente: Instituto Nacional de Estadística y Censo, </a:t>
            </a:r>
          </a:p>
          <a:p>
            <a:r>
              <a:rPr lang="es-EC" sz="1200" dirty="0" smtClean="0"/>
              <a:t>publicación “La mujer ecuatoriano en números”</a:t>
            </a:r>
          </a:p>
          <a:p>
            <a:r>
              <a:rPr lang="es-EC" sz="1200" dirty="0">
                <a:hlinkClick r:id="rId3"/>
              </a:rPr>
              <a:t>http://www.ecuadorencifras.gob.ec/la-mujer-ecuatoriana-en-numeros</a:t>
            </a:r>
            <a:r>
              <a:rPr lang="es-EC" sz="1200" dirty="0" smtClean="0">
                <a:hlinkClick r:id="rId3"/>
              </a:rPr>
              <a:t>/</a:t>
            </a:r>
            <a:endParaRPr lang="es-EC" sz="1200" dirty="0" smtClean="0"/>
          </a:p>
          <a:p>
            <a:r>
              <a:rPr lang="es-EC" sz="1200" dirty="0">
                <a:hlinkClick r:id="rId4"/>
              </a:rPr>
              <a:t>http://</a:t>
            </a:r>
            <a:r>
              <a:rPr lang="es-EC" sz="1200" dirty="0" smtClean="0">
                <a:hlinkClick r:id="rId4"/>
              </a:rPr>
              <a:t>www.inec.gob.ec/cpv/descargables/fasciculo_nacional_final.pdf</a:t>
            </a:r>
            <a:endParaRPr lang="es-EC" sz="1200" dirty="0" smtClean="0"/>
          </a:p>
          <a:p>
            <a:r>
              <a:rPr lang="es-EC" sz="1200" dirty="0" smtClean="0"/>
              <a:t>Publicación “Capítulo Mujer”</a:t>
            </a:r>
          </a:p>
          <a:p>
            <a:r>
              <a:rPr lang="es-EC" sz="1200" dirty="0">
                <a:hlinkClick r:id="rId5"/>
              </a:rPr>
              <a:t>http://</a:t>
            </a:r>
            <a:r>
              <a:rPr lang="es-EC" sz="1200" dirty="0" smtClean="0">
                <a:hlinkClick r:id="rId5"/>
              </a:rPr>
              <a:t>www.inec.gob.ec/inec/index.php?option=com_content&amp;view=article&amp;id=442:el-censo-informa-capitulo-mujer&amp;catid=68:boletines&amp;Itemid=51&amp;lang=es</a:t>
            </a:r>
            <a:r>
              <a:rPr lang="es-EC" sz="1200" dirty="0" smtClean="0"/>
              <a:t> </a:t>
            </a:r>
          </a:p>
          <a:p>
            <a:endParaRPr lang="es-EC" sz="1200" dirty="0" smtClean="0"/>
          </a:p>
          <a:p>
            <a:endParaRPr lang="es-EC" dirty="0"/>
          </a:p>
        </p:txBody>
      </p:sp>
    </p:spTree>
    <p:extLst>
      <p:ext uri="{BB962C8B-B14F-4D97-AF65-F5344CB8AC3E}">
        <p14:creationId xmlns:p14="http://schemas.microsoft.com/office/powerpoint/2010/main" val="85136163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1 Título"/>
          <p:cNvSpPr>
            <a:spLocks noGrp="1"/>
          </p:cNvSpPr>
          <p:nvPr>
            <p:ph type="title"/>
          </p:nvPr>
        </p:nvSpPr>
        <p:spPr>
          <a:xfrm>
            <a:off x="1403648" y="642293"/>
            <a:ext cx="8229600" cy="1143000"/>
          </a:xfrm>
        </p:spPr>
        <p:txBody>
          <a:bodyPr/>
          <a:lstStyle/>
          <a:p>
            <a:pPr eaLnBrk="1" hangingPunct="1"/>
            <a:r>
              <a:rPr lang="es-EC" b="1" dirty="0" smtClean="0"/>
              <a:t>Empleo y Salarios</a:t>
            </a:r>
          </a:p>
        </p:txBody>
      </p:sp>
      <p:pic>
        <p:nvPicPr>
          <p:cNvPr id="9" name="Imagen 8"/>
          <p:cNvPicPr/>
          <p:nvPr/>
        </p:nvPicPr>
        <p:blipFill rotWithShape="1">
          <a:blip r:embed="rId2"/>
          <a:srcRect l="18980" t="24786" r="21109" b="8758"/>
          <a:stretch/>
        </p:blipFill>
        <p:spPr bwMode="auto">
          <a:xfrm>
            <a:off x="611560" y="1628800"/>
            <a:ext cx="7740860" cy="4536504"/>
          </a:xfrm>
          <a:prstGeom prst="rect">
            <a:avLst/>
          </a:prstGeom>
          <a:ln>
            <a:noFill/>
          </a:ln>
          <a:extLst>
            <a:ext uri="{53640926-AAD7-44D8-BBD7-CCE9431645EC}">
              <a14:shadowObscured xmlns:a14="http://schemas.microsoft.com/office/drawing/2010/main"/>
            </a:ext>
          </a:extLst>
        </p:spPr>
      </p:pic>
      <p:sp>
        <p:nvSpPr>
          <p:cNvPr id="4" name="Rectángulo 3"/>
          <p:cNvSpPr/>
          <p:nvPr/>
        </p:nvSpPr>
        <p:spPr>
          <a:xfrm>
            <a:off x="0" y="6453336"/>
            <a:ext cx="8910694" cy="553998"/>
          </a:xfrm>
          <a:prstGeom prst="rect">
            <a:avLst/>
          </a:prstGeom>
        </p:spPr>
        <p:txBody>
          <a:bodyPr wrap="square">
            <a:spAutoFit/>
          </a:bodyPr>
          <a:lstStyle/>
          <a:p>
            <a:r>
              <a:rPr lang="es-EC" sz="1000" dirty="0" smtClean="0"/>
              <a:t>Fuente: </a:t>
            </a:r>
            <a:r>
              <a:rPr lang="es-EC" sz="1000" dirty="0" smtClean="0">
                <a:hlinkClick r:id="rId3"/>
              </a:rPr>
              <a:t>http</a:t>
            </a:r>
            <a:r>
              <a:rPr lang="es-EC" sz="1000" dirty="0">
                <a:hlinkClick r:id="rId3"/>
              </a:rPr>
              <a:t>://</a:t>
            </a:r>
            <a:r>
              <a:rPr lang="es-EC" sz="1000" dirty="0" smtClean="0">
                <a:hlinkClick r:id="rId3"/>
              </a:rPr>
              <a:t>www.ecuadorencifras.gob.ec/documentos/web-inec/EMPLEO/2015/Septiembre-2015/Presentacion_Empleo.pdf</a:t>
            </a:r>
            <a:endParaRPr lang="es-EC" sz="1000" dirty="0" smtClean="0"/>
          </a:p>
          <a:p>
            <a:r>
              <a:rPr lang="es-EC" sz="1000" dirty="0">
                <a:hlinkClick r:id="rId4"/>
              </a:rPr>
              <a:t>http://</a:t>
            </a:r>
            <a:r>
              <a:rPr lang="es-EC" sz="1000" dirty="0" smtClean="0">
                <a:hlinkClick r:id="rId4"/>
              </a:rPr>
              <a:t>www.inec.gob.ec/estadisticas/index.php?option=com_content&amp;view=article&amp;id=278</a:t>
            </a:r>
            <a:endParaRPr lang="es-EC" sz="1000" dirty="0" smtClean="0"/>
          </a:p>
          <a:p>
            <a:endParaRPr lang="es-EC" sz="1000" dirty="0"/>
          </a:p>
        </p:txBody>
      </p:sp>
      <p:sp>
        <p:nvSpPr>
          <p:cNvPr id="3" name="CuadroTexto 2"/>
          <p:cNvSpPr txBox="1"/>
          <p:nvPr/>
        </p:nvSpPr>
        <p:spPr>
          <a:xfrm>
            <a:off x="4355976" y="5269850"/>
            <a:ext cx="1800200" cy="369332"/>
          </a:xfrm>
          <a:prstGeom prst="rect">
            <a:avLst/>
          </a:prstGeom>
          <a:noFill/>
        </p:spPr>
        <p:txBody>
          <a:bodyPr wrap="square" rtlCol="0">
            <a:spAutoFit/>
          </a:bodyPr>
          <a:lstStyle/>
          <a:p>
            <a:endParaRPr lang="es-ES" dirty="0"/>
          </a:p>
        </p:txBody>
      </p:sp>
    </p:spTree>
    <p:extLst>
      <p:ext uri="{BB962C8B-B14F-4D97-AF65-F5344CB8AC3E}">
        <p14:creationId xmlns:p14="http://schemas.microsoft.com/office/powerpoint/2010/main" val="179768961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1 Título"/>
          <p:cNvSpPr>
            <a:spLocks noGrp="1"/>
          </p:cNvSpPr>
          <p:nvPr>
            <p:ph type="title"/>
          </p:nvPr>
        </p:nvSpPr>
        <p:spPr>
          <a:xfrm>
            <a:off x="1403648" y="642293"/>
            <a:ext cx="8229600" cy="1143000"/>
          </a:xfrm>
        </p:spPr>
        <p:txBody>
          <a:bodyPr/>
          <a:lstStyle/>
          <a:p>
            <a:pPr eaLnBrk="1" hangingPunct="1"/>
            <a:r>
              <a:rPr lang="es-EC" b="1" dirty="0" smtClean="0"/>
              <a:t>Empleo y Salarios</a:t>
            </a:r>
          </a:p>
        </p:txBody>
      </p:sp>
      <p:pic>
        <p:nvPicPr>
          <p:cNvPr id="9" name="Imagen 8"/>
          <p:cNvPicPr/>
          <p:nvPr/>
        </p:nvPicPr>
        <p:blipFill rotWithShape="1">
          <a:blip r:embed="rId2"/>
          <a:srcRect l="18980" t="24786" r="21109" b="8758"/>
          <a:stretch/>
        </p:blipFill>
        <p:spPr bwMode="auto">
          <a:xfrm>
            <a:off x="611560" y="1628800"/>
            <a:ext cx="7740860" cy="4536504"/>
          </a:xfrm>
          <a:prstGeom prst="rect">
            <a:avLst/>
          </a:prstGeom>
          <a:ln>
            <a:noFill/>
          </a:ln>
          <a:extLst>
            <a:ext uri="{53640926-AAD7-44D8-BBD7-CCE9431645EC}">
              <a14:shadowObscured xmlns:a14="http://schemas.microsoft.com/office/drawing/2010/main"/>
            </a:ext>
          </a:extLst>
        </p:spPr>
      </p:pic>
      <p:sp>
        <p:nvSpPr>
          <p:cNvPr id="4" name="Rectángulo 3"/>
          <p:cNvSpPr/>
          <p:nvPr/>
        </p:nvSpPr>
        <p:spPr>
          <a:xfrm>
            <a:off x="0" y="6453336"/>
            <a:ext cx="8910694" cy="553998"/>
          </a:xfrm>
          <a:prstGeom prst="rect">
            <a:avLst/>
          </a:prstGeom>
        </p:spPr>
        <p:txBody>
          <a:bodyPr wrap="square">
            <a:spAutoFit/>
          </a:bodyPr>
          <a:lstStyle/>
          <a:p>
            <a:r>
              <a:rPr lang="es-EC" sz="1000" dirty="0" smtClean="0"/>
              <a:t>Fuente: </a:t>
            </a:r>
            <a:r>
              <a:rPr lang="es-EC" sz="1000" dirty="0" smtClean="0">
                <a:hlinkClick r:id="rId3"/>
              </a:rPr>
              <a:t>http</a:t>
            </a:r>
            <a:r>
              <a:rPr lang="es-EC" sz="1000" dirty="0">
                <a:hlinkClick r:id="rId3"/>
              </a:rPr>
              <a:t>://</a:t>
            </a:r>
            <a:r>
              <a:rPr lang="es-EC" sz="1000" dirty="0" smtClean="0">
                <a:hlinkClick r:id="rId3"/>
              </a:rPr>
              <a:t>www.ecuadorencifras.gob.ec/documentos/web-inec/EMPLEO/2015/Septiembre-2015/Presentacion_Empleo.pdf</a:t>
            </a:r>
            <a:endParaRPr lang="es-EC" sz="1000" dirty="0" smtClean="0"/>
          </a:p>
          <a:p>
            <a:r>
              <a:rPr lang="es-EC" sz="1000" dirty="0">
                <a:hlinkClick r:id="rId4"/>
              </a:rPr>
              <a:t>http://</a:t>
            </a:r>
            <a:r>
              <a:rPr lang="es-EC" sz="1000" dirty="0" smtClean="0">
                <a:hlinkClick r:id="rId4"/>
              </a:rPr>
              <a:t>www.inec.gob.ec/estadisticas/index.php?option=com_content&amp;view=article&amp;id=278</a:t>
            </a:r>
            <a:endParaRPr lang="es-EC" sz="1000" dirty="0" smtClean="0"/>
          </a:p>
          <a:p>
            <a:endParaRPr lang="es-EC" sz="1000" dirty="0"/>
          </a:p>
        </p:txBody>
      </p:sp>
      <p:sp>
        <p:nvSpPr>
          <p:cNvPr id="2" name="CuadroTexto 1"/>
          <p:cNvSpPr txBox="1"/>
          <p:nvPr/>
        </p:nvSpPr>
        <p:spPr>
          <a:xfrm>
            <a:off x="4355976" y="5085184"/>
            <a:ext cx="1440160" cy="369332"/>
          </a:xfrm>
          <a:prstGeom prst="rect">
            <a:avLst/>
          </a:prstGeom>
          <a:noFill/>
        </p:spPr>
        <p:txBody>
          <a:bodyPr wrap="square" rtlCol="0">
            <a:spAutoFit/>
          </a:bodyPr>
          <a:lstStyle/>
          <a:p>
            <a:endParaRPr lang="es-ES" dirty="0"/>
          </a:p>
        </p:txBody>
      </p:sp>
      <p:sp>
        <p:nvSpPr>
          <p:cNvPr id="3" name="CuadroTexto 2"/>
          <p:cNvSpPr txBox="1"/>
          <p:nvPr/>
        </p:nvSpPr>
        <p:spPr>
          <a:xfrm>
            <a:off x="4355976" y="5269850"/>
            <a:ext cx="1800200" cy="369332"/>
          </a:xfrm>
          <a:prstGeom prst="rect">
            <a:avLst/>
          </a:prstGeom>
          <a:noFill/>
        </p:spPr>
        <p:txBody>
          <a:bodyPr wrap="square" rtlCol="0">
            <a:spAutoFit/>
          </a:bodyPr>
          <a:lstStyle/>
          <a:p>
            <a:endParaRPr lang="es-ES" dirty="0"/>
          </a:p>
        </p:txBody>
      </p:sp>
      <p:sp>
        <p:nvSpPr>
          <p:cNvPr id="5" name="CuadroTexto 4"/>
          <p:cNvSpPr txBox="1"/>
          <p:nvPr/>
        </p:nvSpPr>
        <p:spPr>
          <a:xfrm>
            <a:off x="4455347" y="5257738"/>
            <a:ext cx="3690410" cy="369332"/>
          </a:xfrm>
          <a:prstGeom prst="rect">
            <a:avLst/>
          </a:prstGeom>
          <a:noFill/>
          <a:ln>
            <a:solidFill>
              <a:srgbClr val="FFC000"/>
            </a:solidFill>
          </a:ln>
        </p:spPr>
        <p:txBody>
          <a:bodyPr wrap="square" rtlCol="0">
            <a:spAutoFit/>
          </a:bodyPr>
          <a:lstStyle/>
          <a:p>
            <a:r>
              <a:rPr lang="es-ES" dirty="0" smtClean="0"/>
              <a:t>Sin empleo y buscando trabajo.</a:t>
            </a:r>
            <a:endParaRPr lang="es-ES" dirty="0"/>
          </a:p>
        </p:txBody>
      </p:sp>
      <p:sp>
        <p:nvSpPr>
          <p:cNvPr id="8" name="CuadroTexto 7"/>
          <p:cNvSpPr txBox="1"/>
          <p:nvPr/>
        </p:nvSpPr>
        <p:spPr>
          <a:xfrm>
            <a:off x="4481990" y="5665920"/>
            <a:ext cx="3870430" cy="646331"/>
          </a:xfrm>
          <a:prstGeom prst="rect">
            <a:avLst/>
          </a:prstGeom>
          <a:noFill/>
          <a:ln>
            <a:solidFill>
              <a:schemeClr val="accent5"/>
            </a:solidFill>
          </a:ln>
        </p:spPr>
        <p:txBody>
          <a:bodyPr wrap="square" rtlCol="0">
            <a:spAutoFit/>
          </a:bodyPr>
          <a:lstStyle/>
          <a:p>
            <a:r>
              <a:rPr lang="es-ES" dirty="0" smtClean="0"/>
              <a:t>Sin empleo y no está buscando trabajo.</a:t>
            </a:r>
            <a:endParaRPr lang="es-ES" dirty="0"/>
          </a:p>
        </p:txBody>
      </p:sp>
      <p:sp>
        <p:nvSpPr>
          <p:cNvPr id="10" name="CuadroTexto 9"/>
          <p:cNvSpPr txBox="1"/>
          <p:nvPr/>
        </p:nvSpPr>
        <p:spPr>
          <a:xfrm>
            <a:off x="4721188" y="4523333"/>
            <a:ext cx="4315520" cy="646331"/>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s-ES" sz="1200" dirty="0"/>
              <a:t>Son aquellas personas ocupadas que no se pueden clasificar en ocupados plenos u otras formas de subempleo, por falta de datos en los ingresos..</a:t>
            </a:r>
          </a:p>
        </p:txBody>
      </p:sp>
      <p:cxnSp>
        <p:nvCxnSpPr>
          <p:cNvPr id="7" name="Conector recto de flecha 6"/>
          <p:cNvCxnSpPr/>
          <p:nvPr/>
        </p:nvCxnSpPr>
        <p:spPr>
          <a:xfrm>
            <a:off x="3563888" y="4941168"/>
            <a:ext cx="1157300" cy="0"/>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onector recto de flecha 11"/>
          <p:cNvCxnSpPr/>
          <p:nvPr/>
        </p:nvCxnSpPr>
        <p:spPr>
          <a:xfrm>
            <a:off x="3563888" y="5554702"/>
            <a:ext cx="792088" cy="0"/>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Conector recto de flecha 13"/>
          <p:cNvCxnSpPr/>
          <p:nvPr/>
        </p:nvCxnSpPr>
        <p:spPr>
          <a:xfrm>
            <a:off x="3563888" y="6105200"/>
            <a:ext cx="792088" cy="0"/>
          </a:xfrm>
          <a:prstGeom prst="straightConnector1">
            <a:avLst/>
          </a:prstGeom>
          <a:ln>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2247120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ES"/>
          </a:p>
        </p:txBody>
      </p:sp>
      <p:sp>
        <p:nvSpPr>
          <p:cNvPr id="3" name="Marcador de contenido 2"/>
          <p:cNvSpPr>
            <a:spLocks noGrp="1"/>
          </p:cNvSpPr>
          <p:nvPr>
            <p:ph idx="1"/>
          </p:nvPr>
        </p:nvSpPr>
        <p:spPr/>
        <p:txBody>
          <a:bodyPr/>
          <a:lstStyle/>
          <a:p>
            <a:endParaRPr lang="es-ES"/>
          </a:p>
        </p:txBody>
      </p:sp>
      <p:pic>
        <p:nvPicPr>
          <p:cNvPr id="4" name="Imagen 3"/>
          <p:cNvPicPr>
            <a:picLocks noChangeAspect="1"/>
          </p:cNvPicPr>
          <p:nvPr/>
        </p:nvPicPr>
        <p:blipFill>
          <a:blip r:embed="rId2"/>
          <a:stretch>
            <a:fillRect/>
          </a:stretch>
        </p:blipFill>
        <p:spPr>
          <a:xfrm>
            <a:off x="133888" y="1326105"/>
            <a:ext cx="8450186" cy="3358949"/>
          </a:xfrm>
          <a:prstGeom prst="rect">
            <a:avLst/>
          </a:prstGeom>
        </p:spPr>
      </p:pic>
      <p:sp>
        <p:nvSpPr>
          <p:cNvPr id="5" name="CuadroTexto 4"/>
          <p:cNvSpPr txBox="1"/>
          <p:nvPr/>
        </p:nvSpPr>
        <p:spPr>
          <a:xfrm>
            <a:off x="107504" y="6041363"/>
            <a:ext cx="8136904" cy="646331"/>
          </a:xfrm>
          <a:prstGeom prst="rect">
            <a:avLst/>
          </a:prstGeom>
          <a:noFill/>
        </p:spPr>
        <p:txBody>
          <a:bodyPr wrap="square" rtlCol="0">
            <a:spAutoFit/>
          </a:bodyPr>
          <a:lstStyle/>
          <a:p>
            <a:r>
              <a:rPr lang="es-ES" dirty="0"/>
              <a:t>Fuente: </a:t>
            </a:r>
            <a:r>
              <a:rPr lang="es-ES" dirty="0">
                <a:hlinkClick r:id="rId3"/>
              </a:rPr>
              <a:t>http://</a:t>
            </a:r>
            <a:r>
              <a:rPr lang="es-ES" dirty="0" smtClean="0">
                <a:hlinkClick r:id="rId3"/>
              </a:rPr>
              <a:t>www.inec.gob.ec/cpv/descargables/fasciculo_nacional_final.pdf</a:t>
            </a:r>
            <a:r>
              <a:rPr lang="es-ES" dirty="0" smtClean="0"/>
              <a:t> </a:t>
            </a:r>
            <a:endParaRPr lang="es-ES" dirty="0"/>
          </a:p>
        </p:txBody>
      </p:sp>
      <p:sp>
        <p:nvSpPr>
          <p:cNvPr id="6" name="Rectángulo redondeado 5"/>
          <p:cNvSpPr/>
          <p:nvPr/>
        </p:nvSpPr>
        <p:spPr>
          <a:xfrm>
            <a:off x="2270749" y="4813111"/>
            <a:ext cx="4176464" cy="110019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Hay menos mujeres que hombres dentro de la población </a:t>
            </a:r>
            <a:r>
              <a:rPr lang="es-ES" dirty="0" smtClean="0"/>
              <a:t>económicamente </a:t>
            </a:r>
            <a:r>
              <a:rPr lang="es-ES" dirty="0" err="1" smtClean="0"/>
              <a:t>ativa</a:t>
            </a:r>
            <a:r>
              <a:rPr lang="es-ES" dirty="0" smtClean="0"/>
              <a:t>.</a:t>
            </a:r>
            <a:endParaRPr lang="es-ES" dirty="0"/>
          </a:p>
        </p:txBody>
      </p:sp>
    </p:spTree>
    <p:extLst>
      <p:ext uri="{BB962C8B-B14F-4D97-AF65-F5344CB8AC3E}">
        <p14:creationId xmlns:p14="http://schemas.microsoft.com/office/powerpoint/2010/main" val="11303702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1 Título"/>
          <p:cNvSpPr>
            <a:spLocks noGrp="1"/>
          </p:cNvSpPr>
          <p:nvPr>
            <p:ph type="title"/>
          </p:nvPr>
        </p:nvSpPr>
        <p:spPr>
          <a:xfrm>
            <a:off x="205095" y="188640"/>
            <a:ext cx="8964488" cy="792088"/>
          </a:xfrm>
        </p:spPr>
        <p:txBody>
          <a:bodyPr>
            <a:normAutofit fontScale="90000"/>
          </a:bodyPr>
          <a:lstStyle/>
          <a:p>
            <a:pPr eaLnBrk="1" hangingPunct="1"/>
            <a:r>
              <a:rPr lang="es-EC" b="1" dirty="0" smtClean="0"/>
              <a:t>INGRESOS LABORALES POR GÉNERO:</a:t>
            </a:r>
            <a:r>
              <a:rPr lang="es-EC" b="1" dirty="0" smtClean="0">
                <a:solidFill>
                  <a:schemeClr val="tx1"/>
                </a:solidFill>
              </a:rPr>
              <a:t> </a:t>
            </a:r>
            <a:r>
              <a:rPr lang="es-EC" sz="2000" b="1" dirty="0" smtClean="0">
                <a:solidFill>
                  <a:schemeClr val="tx1"/>
                </a:solidFill>
              </a:rPr>
              <a:t>Total nacional</a:t>
            </a:r>
          </a:p>
        </p:txBody>
      </p:sp>
      <p:pic>
        <p:nvPicPr>
          <p:cNvPr id="4" name="Imagen 3"/>
          <p:cNvPicPr/>
          <p:nvPr/>
        </p:nvPicPr>
        <p:blipFill rotWithShape="1">
          <a:blip r:embed="rId2"/>
          <a:srcRect l="21188" t="33970" r="22084" b="7236"/>
          <a:stretch/>
        </p:blipFill>
        <p:spPr bwMode="auto">
          <a:xfrm>
            <a:off x="323528" y="1214754"/>
            <a:ext cx="8208912" cy="5004556"/>
          </a:xfrm>
          <a:prstGeom prst="rect">
            <a:avLst/>
          </a:prstGeom>
          <a:ln>
            <a:noFill/>
          </a:ln>
          <a:extLst>
            <a:ext uri="{53640926-AAD7-44D8-BBD7-CCE9431645EC}">
              <a14:shadowObscured xmlns:a14="http://schemas.microsoft.com/office/drawing/2010/main"/>
            </a:ext>
          </a:extLst>
        </p:spPr>
      </p:pic>
      <p:sp>
        <p:nvSpPr>
          <p:cNvPr id="2" name="Rectángulo 1"/>
          <p:cNvSpPr/>
          <p:nvPr/>
        </p:nvSpPr>
        <p:spPr>
          <a:xfrm>
            <a:off x="1763688" y="6453336"/>
            <a:ext cx="7607188" cy="246221"/>
          </a:xfrm>
          <a:prstGeom prst="rect">
            <a:avLst/>
          </a:prstGeom>
        </p:spPr>
        <p:txBody>
          <a:bodyPr wrap="square">
            <a:spAutoFit/>
          </a:bodyPr>
          <a:lstStyle/>
          <a:p>
            <a:r>
              <a:rPr lang="es-EC" sz="1000" dirty="0" smtClean="0"/>
              <a:t>Fuente: http</a:t>
            </a:r>
            <a:r>
              <a:rPr lang="es-EC" sz="1000" dirty="0"/>
              <a:t>://www.ecuadorencifras.gob.ec/documentos/web-inec/EMPLEO/2015/Septiembre-2015/Presentacion_Empleo.pdf</a:t>
            </a:r>
          </a:p>
        </p:txBody>
      </p:sp>
    </p:spTree>
    <p:extLst>
      <p:ext uri="{BB962C8B-B14F-4D97-AF65-F5344CB8AC3E}">
        <p14:creationId xmlns:p14="http://schemas.microsoft.com/office/powerpoint/2010/main" val="387840436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ES" dirty="0"/>
          </a:p>
        </p:txBody>
      </p:sp>
      <p:sp>
        <p:nvSpPr>
          <p:cNvPr id="3" name="Marcador de contenido 2"/>
          <p:cNvSpPr>
            <a:spLocks noGrp="1"/>
          </p:cNvSpPr>
          <p:nvPr>
            <p:ph idx="1"/>
          </p:nvPr>
        </p:nvSpPr>
        <p:spPr>
          <a:xfrm>
            <a:off x="626105" y="2294325"/>
            <a:ext cx="6347714" cy="3880773"/>
          </a:xfrm>
        </p:spPr>
        <p:txBody>
          <a:bodyPr>
            <a:normAutofit/>
          </a:bodyPr>
          <a:lstStyle/>
          <a:p>
            <a:r>
              <a:rPr lang="es-ES" sz="6000" dirty="0" smtClean="0"/>
              <a:t>¿Qué es un indicador?</a:t>
            </a:r>
            <a:endParaRPr lang="es-ES" sz="6000" dirty="0"/>
          </a:p>
        </p:txBody>
      </p:sp>
      <p:pic>
        <p:nvPicPr>
          <p:cNvPr id="5" name="Imagen 4"/>
          <p:cNvPicPr>
            <a:picLocks noChangeAspect="1"/>
          </p:cNvPicPr>
          <p:nvPr/>
        </p:nvPicPr>
        <p:blipFill>
          <a:blip r:embed="rId2"/>
          <a:stretch>
            <a:fillRect/>
          </a:stretch>
        </p:blipFill>
        <p:spPr>
          <a:xfrm>
            <a:off x="4644008" y="3140968"/>
            <a:ext cx="2664296" cy="2664296"/>
          </a:xfrm>
          <a:prstGeom prst="rect">
            <a:avLst/>
          </a:prstGeom>
        </p:spPr>
      </p:pic>
    </p:spTree>
    <p:extLst>
      <p:ext uri="{BB962C8B-B14F-4D97-AF65-F5344CB8AC3E}">
        <p14:creationId xmlns:p14="http://schemas.microsoft.com/office/powerpoint/2010/main" val="28170655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p:nvPr/>
        </p:nvPicPr>
        <p:blipFill rotWithShape="1">
          <a:blip r:embed="rId2"/>
          <a:srcRect l="19193" t="28774" r="20143" b="11653"/>
          <a:stretch/>
        </p:blipFill>
        <p:spPr bwMode="auto">
          <a:xfrm>
            <a:off x="360692" y="1298175"/>
            <a:ext cx="8028892" cy="4608512"/>
          </a:xfrm>
          <a:prstGeom prst="rect">
            <a:avLst/>
          </a:prstGeom>
          <a:ln>
            <a:noFill/>
          </a:ln>
          <a:extLst>
            <a:ext uri="{53640926-AAD7-44D8-BBD7-CCE9431645EC}">
              <a14:shadowObscured xmlns:a14="http://schemas.microsoft.com/office/drawing/2010/main"/>
            </a:ext>
          </a:extLst>
        </p:spPr>
      </p:pic>
      <p:sp>
        <p:nvSpPr>
          <p:cNvPr id="5" name="CuadroTexto 4"/>
          <p:cNvSpPr txBox="1"/>
          <p:nvPr/>
        </p:nvSpPr>
        <p:spPr>
          <a:xfrm>
            <a:off x="1403648" y="692696"/>
            <a:ext cx="6984776" cy="584775"/>
          </a:xfrm>
          <a:prstGeom prst="rect">
            <a:avLst/>
          </a:prstGeom>
          <a:noFill/>
        </p:spPr>
        <p:txBody>
          <a:bodyPr wrap="square" rtlCol="0">
            <a:spAutoFit/>
          </a:bodyPr>
          <a:lstStyle/>
          <a:p>
            <a:r>
              <a:rPr lang="es-EC" sz="3200" b="1" dirty="0">
                <a:solidFill>
                  <a:schemeClr val="tx1">
                    <a:lumMod val="85000"/>
                    <a:lumOff val="15000"/>
                  </a:schemeClr>
                </a:solidFill>
                <a:latin typeface="+mj-lt"/>
                <a:ea typeface="+mj-ea"/>
                <a:cs typeface="+mj-cs"/>
              </a:rPr>
              <a:t>DESEMPLEO POR SEXO: </a:t>
            </a:r>
            <a:r>
              <a:rPr lang="es-EC" b="1" dirty="0">
                <a:solidFill>
                  <a:schemeClr val="tx1">
                    <a:lumMod val="85000"/>
                    <a:lumOff val="15000"/>
                  </a:schemeClr>
                </a:solidFill>
                <a:latin typeface="+mj-lt"/>
                <a:ea typeface="+mj-ea"/>
                <a:cs typeface="+mj-cs"/>
              </a:rPr>
              <a:t>TOTAL NACIONAL</a:t>
            </a:r>
          </a:p>
        </p:txBody>
      </p:sp>
      <p:sp>
        <p:nvSpPr>
          <p:cNvPr id="7" name="Rectángulo 6"/>
          <p:cNvSpPr/>
          <p:nvPr/>
        </p:nvSpPr>
        <p:spPr>
          <a:xfrm>
            <a:off x="1396516" y="6453336"/>
            <a:ext cx="7488832" cy="246221"/>
          </a:xfrm>
          <a:prstGeom prst="rect">
            <a:avLst/>
          </a:prstGeom>
        </p:spPr>
        <p:txBody>
          <a:bodyPr wrap="square">
            <a:spAutoFit/>
          </a:bodyPr>
          <a:lstStyle/>
          <a:p>
            <a:pPr algn="just"/>
            <a:r>
              <a:rPr lang="es-EC" sz="1000" dirty="0"/>
              <a:t>Fuente: http://www.ecuadorencifras.gob.ec/documentos/web-inec/EMPLEO/2015/Septiembre-2015/Presentacion_Empleo.pdf</a:t>
            </a:r>
          </a:p>
        </p:txBody>
      </p:sp>
    </p:spTree>
    <p:extLst>
      <p:ext uri="{BB962C8B-B14F-4D97-AF65-F5344CB8AC3E}">
        <p14:creationId xmlns:p14="http://schemas.microsoft.com/office/powerpoint/2010/main" val="423343443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ES"/>
          </a:p>
        </p:txBody>
      </p:sp>
      <p:sp>
        <p:nvSpPr>
          <p:cNvPr id="3" name="Marcador de contenido 2"/>
          <p:cNvSpPr>
            <a:spLocks noGrp="1"/>
          </p:cNvSpPr>
          <p:nvPr>
            <p:ph idx="1"/>
          </p:nvPr>
        </p:nvSpPr>
        <p:spPr>
          <a:xfrm>
            <a:off x="251520" y="1484784"/>
            <a:ext cx="6347714" cy="3880773"/>
          </a:xfrm>
        </p:spPr>
        <p:txBody>
          <a:bodyPr>
            <a:normAutofit/>
          </a:bodyPr>
          <a:lstStyle/>
          <a:p>
            <a:r>
              <a:rPr lang="es-ES" sz="4400" dirty="0" smtClean="0"/>
              <a:t>¿Cuánto es </a:t>
            </a:r>
            <a:r>
              <a:rPr lang="es-ES" sz="4400" i="1" dirty="0" smtClean="0"/>
              <a:t>el salario mínimo vital</a:t>
            </a:r>
            <a:r>
              <a:rPr lang="es-ES" sz="4400" dirty="0" smtClean="0"/>
              <a:t>?</a:t>
            </a:r>
          </a:p>
          <a:p>
            <a:r>
              <a:rPr lang="es-ES" sz="4400" dirty="0" smtClean="0"/>
              <a:t>¿Cuánto es el costo </a:t>
            </a:r>
            <a:r>
              <a:rPr lang="es-ES" sz="4400" i="1" dirty="0"/>
              <a:t>canasta familiar </a:t>
            </a:r>
            <a:r>
              <a:rPr lang="es-ES" sz="4400" i="1" dirty="0" smtClean="0"/>
              <a:t>básica</a:t>
            </a:r>
            <a:r>
              <a:rPr lang="es-ES" sz="4400" dirty="0" smtClean="0"/>
              <a:t>?</a:t>
            </a:r>
            <a:endParaRPr lang="es-ES" sz="4400" dirty="0"/>
          </a:p>
        </p:txBody>
      </p:sp>
      <p:pic>
        <p:nvPicPr>
          <p:cNvPr id="4" name="Imagen 3"/>
          <p:cNvPicPr>
            <a:picLocks noChangeAspect="1"/>
          </p:cNvPicPr>
          <p:nvPr/>
        </p:nvPicPr>
        <p:blipFill>
          <a:blip r:embed="rId2"/>
          <a:stretch>
            <a:fillRect/>
          </a:stretch>
        </p:blipFill>
        <p:spPr>
          <a:xfrm>
            <a:off x="4788024" y="3717032"/>
            <a:ext cx="2016224" cy="2016224"/>
          </a:xfrm>
          <a:prstGeom prst="rect">
            <a:avLst/>
          </a:prstGeom>
        </p:spPr>
      </p:pic>
    </p:spTree>
    <p:extLst>
      <p:ext uri="{BB962C8B-B14F-4D97-AF65-F5344CB8AC3E}">
        <p14:creationId xmlns:p14="http://schemas.microsoft.com/office/powerpoint/2010/main" val="324260863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2 Marcador de contenido"/>
          <p:cNvSpPr>
            <a:spLocks noGrp="1"/>
          </p:cNvSpPr>
          <p:nvPr>
            <p:ph idx="1"/>
          </p:nvPr>
        </p:nvSpPr>
        <p:spPr>
          <a:xfrm>
            <a:off x="1403648" y="1412776"/>
            <a:ext cx="7653536" cy="3810645"/>
          </a:xfrm>
        </p:spPr>
        <p:txBody>
          <a:bodyPr>
            <a:normAutofit/>
          </a:bodyPr>
          <a:lstStyle/>
          <a:p>
            <a:pPr eaLnBrk="1" hangingPunct="1"/>
            <a:r>
              <a:rPr lang="es-EC" sz="2000" b="1" dirty="0" smtClean="0"/>
              <a:t>Migración: Se estima que </a:t>
            </a:r>
            <a:r>
              <a:rPr lang="es-ES" sz="2000" b="1" dirty="0" smtClean="0"/>
              <a:t>2.5 millones de ecuatorianos están fuera del país.</a:t>
            </a:r>
          </a:p>
          <a:p>
            <a:pPr eaLnBrk="1" hangingPunct="1"/>
            <a:endParaRPr lang="es-ES" sz="2000" b="1" dirty="0"/>
          </a:p>
          <a:p>
            <a:r>
              <a:rPr lang="es-ES" sz="2000" b="1" dirty="0" smtClean="0"/>
              <a:t>Salario mínimo vital: </a:t>
            </a:r>
            <a:r>
              <a:rPr lang="es-EC" sz="2000" b="1" dirty="0"/>
              <a:t>USD 354,00 </a:t>
            </a:r>
            <a:endParaRPr lang="es-EC" sz="2000" b="1" dirty="0" smtClean="0"/>
          </a:p>
          <a:p>
            <a:endParaRPr lang="es-ES" sz="2000" b="1" dirty="0"/>
          </a:p>
          <a:p>
            <a:pPr eaLnBrk="1" hangingPunct="1"/>
            <a:r>
              <a:rPr lang="es-ES" sz="2000" b="1" dirty="0" smtClean="0"/>
              <a:t>Canasta familiar (costo canasta familiar básica): </a:t>
            </a:r>
          </a:p>
          <a:p>
            <a:pPr lvl="1"/>
            <a:r>
              <a:rPr lang="es-ES" sz="2000" b="1" dirty="0" smtClean="0"/>
              <a:t>$660,85  a mayo 2015</a:t>
            </a:r>
          </a:p>
          <a:p>
            <a:pPr lvl="1"/>
            <a:r>
              <a:rPr lang="es-ES" sz="2000" b="1" dirty="0" smtClean="0"/>
              <a:t>$670,53  a septiembre 2015</a:t>
            </a:r>
            <a:endParaRPr lang="es-EC" sz="2000" b="1" dirty="0"/>
          </a:p>
        </p:txBody>
      </p:sp>
    </p:spTree>
    <p:extLst>
      <p:ext uri="{BB962C8B-B14F-4D97-AF65-F5344CB8AC3E}">
        <p14:creationId xmlns:p14="http://schemas.microsoft.com/office/powerpoint/2010/main" val="150877892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1 Título"/>
          <p:cNvSpPr>
            <a:spLocks noGrp="1"/>
          </p:cNvSpPr>
          <p:nvPr>
            <p:ph type="title"/>
          </p:nvPr>
        </p:nvSpPr>
        <p:spPr>
          <a:xfrm>
            <a:off x="1691680" y="595250"/>
            <a:ext cx="2088233" cy="781522"/>
          </a:xfrm>
        </p:spPr>
        <p:txBody>
          <a:bodyPr/>
          <a:lstStyle/>
          <a:p>
            <a:pPr eaLnBrk="1" hangingPunct="1"/>
            <a:r>
              <a:rPr lang="es-EC" b="1" dirty="0" smtClean="0"/>
              <a:t>Pobreza</a:t>
            </a:r>
          </a:p>
        </p:txBody>
      </p:sp>
      <p:sp>
        <p:nvSpPr>
          <p:cNvPr id="2" name="1 CuadroTexto"/>
          <p:cNvSpPr txBox="1"/>
          <p:nvPr/>
        </p:nvSpPr>
        <p:spPr>
          <a:xfrm>
            <a:off x="2627784" y="6237312"/>
            <a:ext cx="6070129" cy="307777"/>
          </a:xfrm>
          <a:prstGeom prst="rect">
            <a:avLst/>
          </a:prstGeom>
          <a:noFill/>
        </p:spPr>
        <p:txBody>
          <a:bodyPr wrap="square" rtlCol="0">
            <a:spAutoFit/>
          </a:bodyPr>
          <a:lstStyle/>
          <a:p>
            <a:r>
              <a:rPr lang="es-EC" sz="1400" dirty="0" smtClean="0"/>
              <a:t>Tomado de página web del  Instituto Ecuatoriano de Estadísticas y Censos</a:t>
            </a:r>
            <a:endParaRPr lang="es-EC" sz="1400" dirty="0"/>
          </a:p>
        </p:txBody>
      </p:sp>
      <p:pic>
        <p:nvPicPr>
          <p:cNvPr id="3" name="Imagen 2"/>
          <p:cNvPicPr>
            <a:picLocks noChangeAspect="1"/>
          </p:cNvPicPr>
          <p:nvPr/>
        </p:nvPicPr>
        <p:blipFill rotWithShape="1">
          <a:blip r:embed="rId2"/>
          <a:srcRect l="21301" t="58221" r="26947" b="31440"/>
          <a:stretch/>
        </p:blipFill>
        <p:spPr>
          <a:xfrm>
            <a:off x="467544" y="2276872"/>
            <a:ext cx="7344816" cy="1728192"/>
          </a:xfrm>
          <a:prstGeom prst="rect">
            <a:avLst/>
          </a:prstGeom>
        </p:spPr>
      </p:pic>
    </p:spTree>
    <p:extLst>
      <p:ext uri="{BB962C8B-B14F-4D97-AF65-F5344CB8AC3E}">
        <p14:creationId xmlns:p14="http://schemas.microsoft.com/office/powerpoint/2010/main" val="49027988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1547664" y="-1755576"/>
            <a:ext cx="6589200" cy="1280890"/>
          </a:xfrm>
        </p:spPr>
        <p:txBody>
          <a:bodyPr>
            <a:normAutofit fontScale="90000"/>
          </a:bodyPr>
          <a:lstStyle/>
          <a:p>
            <a:r>
              <a:rPr lang="es-EC" dirty="0" smtClean="0"/>
              <a:t/>
            </a:r>
            <a:br>
              <a:rPr lang="es-EC" dirty="0" smtClean="0"/>
            </a:br>
            <a:r>
              <a:rPr lang="es-EC" dirty="0"/>
              <a:t/>
            </a:r>
            <a:br>
              <a:rPr lang="es-EC" dirty="0"/>
            </a:br>
            <a:r>
              <a:rPr lang="es-EC" dirty="0" smtClean="0"/>
              <a:t/>
            </a:r>
            <a:br>
              <a:rPr lang="es-EC" dirty="0" smtClean="0"/>
            </a:br>
            <a:r>
              <a:rPr lang="es-EC" dirty="0"/>
              <a:t/>
            </a:r>
            <a:br>
              <a:rPr lang="es-EC" dirty="0"/>
            </a:br>
            <a:r>
              <a:rPr lang="es-EC" dirty="0"/>
              <a:t/>
            </a:r>
            <a:br>
              <a:rPr lang="es-EC" dirty="0"/>
            </a:br>
            <a:endParaRPr lang="es-EC" sz="3100" dirty="0"/>
          </a:p>
        </p:txBody>
      </p:sp>
      <p:sp>
        <p:nvSpPr>
          <p:cNvPr id="3" name="Rectángulo 2"/>
          <p:cNvSpPr/>
          <p:nvPr/>
        </p:nvSpPr>
        <p:spPr>
          <a:xfrm>
            <a:off x="360436" y="836712"/>
            <a:ext cx="4496262" cy="4524315"/>
          </a:xfrm>
          <a:prstGeom prst="rect">
            <a:avLst/>
          </a:prstGeom>
        </p:spPr>
        <p:txBody>
          <a:bodyPr wrap="square">
            <a:spAutoFit/>
          </a:bodyPr>
          <a:lstStyle/>
          <a:p>
            <a:r>
              <a:rPr lang="es-EC" sz="2400" b="1" dirty="0"/>
              <a:t>Línea de Pobreza: </a:t>
            </a:r>
            <a:br>
              <a:rPr lang="es-EC" sz="2400" b="1" dirty="0"/>
            </a:br>
            <a:r>
              <a:rPr lang="es-EC" sz="2400" b="1" dirty="0"/>
              <a:t/>
            </a:r>
            <a:br>
              <a:rPr lang="es-EC" sz="2400" b="1" dirty="0"/>
            </a:br>
            <a:r>
              <a:rPr lang="es-EC" sz="2400" dirty="0"/>
              <a:t>Constituye el valor monetario de una canasta </a:t>
            </a:r>
            <a:r>
              <a:rPr lang="es-EC" sz="2400" dirty="0" smtClean="0"/>
              <a:t>básica per cápita </a:t>
            </a:r>
            <a:r>
              <a:rPr lang="es-EC" sz="2400" dirty="0"/>
              <a:t>de bienes y servicios para una persona en un período determinado.  </a:t>
            </a:r>
            <a:endParaRPr lang="es-EC" sz="2400" dirty="0" smtClean="0"/>
          </a:p>
          <a:p>
            <a:r>
              <a:rPr lang="es-EC" sz="2400" dirty="0" smtClean="0"/>
              <a:t> </a:t>
            </a:r>
          </a:p>
          <a:p>
            <a:r>
              <a:rPr lang="es-EC" sz="2400" dirty="0" smtClean="0"/>
              <a:t>¿Quiénes son pobres?</a:t>
            </a:r>
            <a:r>
              <a:rPr lang="es-EC" sz="2400" dirty="0"/>
              <a:t/>
            </a:r>
            <a:br>
              <a:rPr lang="es-EC" sz="2400" dirty="0"/>
            </a:br>
            <a:r>
              <a:rPr lang="es-EC" sz="2400" dirty="0" smtClean="0"/>
              <a:t>Individuos cuyo </a:t>
            </a:r>
            <a:r>
              <a:rPr lang="es-EC" sz="2400" dirty="0"/>
              <a:t>consumo por persona es inferior a esa línea son considerados "pobres".</a:t>
            </a:r>
          </a:p>
        </p:txBody>
      </p:sp>
      <p:pic>
        <p:nvPicPr>
          <p:cNvPr id="4" name="Imagen 3"/>
          <p:cNvPicPr>
            <a:picLocks noChangeAspect="1"/>
          </p:cNvPicPr>
          <p:nvPr/>
        </p:nvPicPr>
        <p:blipFill>
          <a:blip r:embed="rId2"/>
          <a:stretch>
            <a:fillRect/>
          </a:stretch>
        </p:blipFill>
        <p:spPr>
          <a:xfrm>
            <a:off x="4821202" y="1118016"/>
            <a:ext cx="3981450" cy="4429125"/>
          </a:xfrm>
          <a:prstGeom prst="rect">
            <a:avLst/>
          </a:prstGeom>
        </p:spPr>
      </p:pic>
      <p:sp>
        <p:nvSpPr>
          <p:cNvPr id="5" name="CuadroTexto 4"/>
          <p:cNvSpPr txBox="1"/>
          <p:nvPr/>
        </p:nvSpPr>
        <p:spPr>
          <a:xfrm>
            <a:off x="360436" y="5733256"/>
            <a:ext cx="8497200" cy="923330"/>
          </a:xfrm>
          <a:prstGeom prst="rect">
            <a:avLst/>
          </a:prstGeom>
          <a:noFill/>
        </p:spPr>
        <p:txBody>
          <a:bodyPr wrap="square" rtlCol="0">
            <a:spAutoFit/>
          </a:bodyPr>
          <a:lstStyle/>
          <a:p>
            <a:r>
              <a:rPr lang="es-ES" dirty="0">
                <a:hlinkClick r:id="rId3"/>
              </a:rPr>
              <a:t>http://</a:t>
            </a:r>
            <a:r>
              <a:rPr lang="es-ES" dirty="0" smtClean="0">
                <a:hlinkClick r:id="rId3"/>
              </a:rPr>
              <a:t>www.ecuadorencifras.gob.ec/documentos/web-inec/POBREZA/2015/Septiembre2015/Presentacion%20pobreza%20y%20desigualdad%20sep_15.pdf</a:t>
            </a:r>
            <a:r>
              <a:rPr lang="es-ES" dirty="0" smtClean="0"/>
              <a:t> </a:t>
            </a:r>
            <a:endParaRPr lang="es-ES" dirty="0"/>
          </a:p>
        </p:txBody>
      </p:sp>
    </p:spTree>
    <p:extLst>
      <p:ext uri="{BB962C8B-B14F-4D97-AF65-F5344CB8AC3E}">
        <p14:creationId xmlns:p14="http://schemas.microsoft.com/office/powerpoint/2010/main" val="308965807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p:nvPr/>
        </p:nvPicPr>
        <p:blipFill rotWithShape="1">
          <a:blip r:embed="rId2"/>
          <a:srcRect l="19860" t="23513" r="18969" b="8469"/>
          <a:stretch/>
        </p:blipFill>
        <p:spPr bwMode="auto">
          <a:xfrm>
            <a:off x="395536" y="10950"/>
            <a:ext cx="8352928" cy="6370378"/>
          </a:xfrm>
          <a:prstGeom prst="rect">
            <a:avLst/>
          </a:prstGeom>
          <a:ln>
            <a:noFill/>
          </a:ln>
          <a:extLst>
            <a:ext uri="{53640926-AAD7-44D8-BBD7-CCE9431645EC}">
              <a14:shadowObscured xmlns:a14="http://schemas.microsoft.com/office/drawing/2010/main"/>
            </a:ext>
          </a:extLst>
        </p:spPr>
      </p:pic>
      <p:sp>
        <p:nvSpPr>
          <p:cNvPr id="5" name="CuadroTexto 4"/>
          <p:cNvSpPr txBox="1"/>
          <p:nvPr/>
        </p:nvSpPr>
        <p:spPr>
          <a:xfrm>
            <a:off x="6804248" y="6470576"/>
            <a:ext cx="2160240" cy="369332"/>
          </a:xfrm>
          <a:prstGeom prst="rect">
            <a:avLst/>
          </a:prstGeom>
          <a:noFill/>
        </p:spPr>
        <p:txBody>
          <a:bodyPr wrap="square" rtlCol="0">
            <a:spAutoFit/>
          </a:bodyPr>
          <a:lstStyle/>
          <a:p>
            <a:r>
              <a:rPr lang="es-EC" dirty="0" smtClean="0"/>
              <a:t>Fuente: INEC</a:t>
            </a:r>
            <a:endParaRPr lang="es-EC" dirty="0"/>
          </a:p>
        </p:txBody>
      </p:sp>
    </p:spTree>
    <p:extLst>
      <p:ext uri="{BB962C8B-B14F-4D97-AF65-F5344CB8AC3E}">
        <p14:creationId xmlns:p14="http://schemas.microsoft.com/office/powerpoint/2010/main" val="10570516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179512" y="332656"/>
            <a:ext cx="7355160" cy="6394722"/>
          </a:xfrm>
        </p:spPr>
        <p:txBody>
          <a:bodyPr/>
          <a:lstStyle/>
          <a:p>
            <a:r>
              <a:rPr lang="es-EC" sz="2400" kern="1200" dirty="0" smtClean="0">
                <a:solidFill>
                  <a:srgbClr val="000000"/>
                </a:solidFill>
                <a:latin typeface="Arial" charset="0"/>
              </a:rPr>
              <a:t/>
            </a:r>
            <a:br>
              <a:rPr lang="es-EC" sz="2400" kern="1200" dirty="0" smtClean="0">
                <a:solidFill>
                  <a:srgbClr val="000000"/>
                </a:solidFill>
                <a:latin typeface="Arial" charset="0"/>
              </a:rPr>
            </a:br>
            <a:r>
              <a:rPr lang="es-EC" sz="2400" b="1" kern="1200" dirty="0" smtClean="0">
                <a:solidFill>
                  <a:srgbClr val="000000"/>
                </a:solidFill>
                <a:latin typeface="Arial" charset="0"/>
              </a:rPr>
              <a:t>Líneas </a:t>
            </a:r>
            <a:r>
              <a:rPr lang="es-EC" sz="2400" b="1" kern="1200" dirty="0">
                <a:solidFill>
                  <a:srgbClr val="000000"/>
                </a:solidFill>
                <a:latin typeface="Arial" charset="0"/>
              </a:rPr>
              <a:t>de Extrema Pobreza e Indigencia</a:t>
            </a:r>
            <a:r>
              <a:rPr lang="es-EC" sz="2400" b="1" kern="1200" dirty="0" smtClean="0">
                <a:solidFill>
                  <a:srgbClr val="000000"/>
                </a:solidFill>
                <a:latin typeface="Arial" charset="0"/>
              </a:rPr>
              <a:t>:</a:t>
            </a:r>
            <a:r>
              <a:rPr lang="es-EC" sz="2400" kern="1200" dirty="0" smtClean="0">
                <a:solidFill>
                  <a:srgbClr val="000000"/>
                </a:solidFill>
                <a:latin typeface="Arial" charset="0"/>
              </a:rPr>
              <a:t/>
            </a:r>
            <a:br>
              <a:rPr lang="es-EC" sz="2400" kern="1200" dirty="0" smtClean="0">
                <a:solidFill>
                  <a:srgbClr val="000000"/>
                </a:solidFill>
                <a:latin typeface="Arial" charset="0"/>
              </a:rPr>
            </a:br>
            <a:r>
              <a:rPr lang="es-EC" sz="2400" kern="1200" dirty="0" smtClean="0">
                <a:solidFill>
                  <a:srgbClr val="000000"/>
                </a:solidFill>
                <a:latin typeface="Arial" charset="0"/>
              </a:rPr>
              <a:t> </a:t>
            </a:r>
            <a:br>
              <a:rPr lang="es-EC" sz="2400" kern="1200" dirty="0" smtClean="0">
                <a:solidFill>
                  <a:srgbClr val="000000"/>
                </a:solidFill>
                <a:latin typeface="Arial" charset="0"/>
              </a:rPr>
            </a:br>
            <a:r>
              <a:rPr lang="es-ES" sz="2400" kern="1200" dirty="0" smtClean="0">
                <a:solidFill>
                  <a:schemeClr val="tx1"/>
                </a:solidFill>
                <a:latin typeface="Arial" charset="0"/>
              </a:rPr>
              <a:t>El </a:t>
            </a:r>
            <a:r>
              <a:rPr lang="es-ES" sz="2400" kern="1200" dirty="0">
                <a:solidFill>
                  <a:schemeClr val="tx1"/>
                </a:solidFill>
                <a:latin typeface="Arial" charset="0"/>
              </a:rPr>
              <a:t>INEC la define como </a:t>
            </a:r>
            <a:r>
              <a:rPr lang="es-EC" sz="2400" dirty="0">
                <a:solidFill>
                  <a:schemeClr val="tx1"/>
                </a:solidFill>
              </a:rPr>
              <a:t>e</a:t>
            </a:r>
            <a:r>
              <a:rPr lang="es-EC" sz="2400" dirty="0" smtClean="0">
                <a:solidFill>
                  <a:schemeClr val="tx1"/>
                </a:solidFill>
              </a:rPr>
              <a:t>l </a:t>
            </a:r>
            <a:r>
              <a:rPr lang="es-EC" sz="2400" dirty="0">
                <a:solidFill>
                  <a:schemeClr val="tx1"/>
                </a:solidFill>
              </a:rPr>
              <a:t>valor monetario de una canasta básica de </a:t>
            </a:r>
            <a:r>
              <a:rPr lang="es-EC" sz="2400" dirty="0" smtClean="0">
                <a:solidFill>
                  <a:schemeClr val="tx1"/>
                </a:solidFill>
              </a:rPr>
              <a:t>bienes alimenticios </a:t>
            </a:r>
            <a:r>
              <a:rPr lang="es-EC" sz="2400" dirty="0">
                <a:solidFill>
                  <a:schemeClr val="tx1"/>
                </a:solidFill>
              </a:rPr>
              <a:t>que refleja el costo necesario para satisfacer los requerimientos nutricionales mínimos</a:t>
            </a:r>
            <a:r>
              <a:rPr lang="es-EC" sz="2400" dirty="0" smtClean="0">
                <a:solidFill>
                  <a:schemeClr val="tx1"/>
                </a:solidFill>
              </a:rPr>
              <a:t>.</a:t>
            </a:r>
            <a:br>
              <a:rPr lang="es-EC" sz="2400" dirty="0" smtClean="0">
                <a:solidFill>
                  <a:schemeClr val="tx1"/>
                </a:solidFill>
              </a:rPr>
            </a:br>
            <a:r>
              <a:rPr lang="es-EC" sz="2400" dirty="0">
                <a:solidFill>
                  <a:schemeClr val="tx1"/>
                </a:solidFill>
              </a:rPr>
              <a:t/>
            </a:r>
            <a:br>
              <a:rPr lang="es-EC" sz="2400" dirty="0">
                <a:solidFill>
                  <a:schemeClr val="tx1"/>
                </a:solidFill>
              </a:rPr>
            </a:br>
            <a:r>
              <a:rPr lang="es-EC" sz="2400" dirty="0">
                <a:solidFill>
                  <a:schemeClr val="tx1"/>
                </a:solidFill>
              </a:rPr>
              <a:t>Aquellos hogares cuyo consumo no alcanza para cubrir ni siquiera los requerimientos </a:t>
            </a:r>
            <a:r>
              <a:rPr lang="es-EC" sz="2400" dirty="0" smtClean="0">
                <a:solidFill>
                  <a:schemeClr val="tx1"/>
                </a:solidFill>
              </a:rPr>
              <a:t>nutricionales mínimos </a:t>
            </a:r>
            <a:r>
              <a:rPr lang="es-EC" sz="2400" dirty="0">
                <a:solidFill>
                  <a:schemeClr val="tx1"/>
                </a:solidFill>
              </a:rPr>
              <a:t>son considerados "indigentes". </a:t>
            </a:r>
            <a:r>
              <a:rPr lang="es-EC" sz="2400" dirty="0" smtClean="0">
                <a:solidFill>
                  <a:schemeClr val="tx1"/>
                </a:solidFill>
              </a:rPr>
              <a:t>  La </a:t>
            </a:r>
            <a:r>
              <a:rPr lang="es-EC" sz="2400" dirty="0">
                <a:solidFill>
                  <a:schemeClr val="tx1"/>
                </a:solidFill>
              </a:rPr>
              <a:t>valoración de una "canasta" de 2.141 kilocalorías por </a:t>
            </a:r>
            <a:r>
              <a:rPr lang="es-EC" sz="2400" dirty="0" smtClean="0">
                <a:solidFill>
                  <a:schemeClr val="tx1"/>
                </a:solidFill>
              </a:rPr>
              <a:t>persona y </a:t>
            </a:r>
            <a:r>
              <a:rPr lang="es-EC" sz="2400" dirty="0">
                <a:solidFill>
                  <a:schemeClr val="tx1"/>
                </a:solidFill>
              </a:rPr>
              <a:t>por día, representa la Línea de Extrema Pobreza o Indigencia. </a:t>
            </a:r>
          </a:p>
        </p:txBody>
      </p:sp>
    </p:spTree>
    <p:extLst>
      <p:ext uri="{BB962C8B-B14F-4D97-AF65-F5344CB8AC3E}">
        <p14:creationId xmlns:p14="http://schemas.microsoft.com/office/powerpoint/2010/main" val="12899529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2938338"/>
          </a:xfrm>
        </p:spPr>
        <p:txBody>
          <a:bodyPr/>
          <a:lstStyle/>
          <a:p>
            <a:r>
              <a:rPr lang="es-EC" sz="1800" kern="1200" dirty="0">
                <a:solidFill>
                  <a:srgbClr val="000000"/>
                </a:solidFill>
                <a:latin typeface="Arial" charset="0"/>
                <a:ea typeface="+mn-ea"/>
                <a:cs typeface="+mn-cs"/>
              </a:rPr>
              <a:t/>
            </a:r>
            <a:br>
              <a:rPr lang="es-EC" sz="1800" kern="1200" dirty="0">
                <a:solidFill>
                  <a:srgbClr val="000000"/>
                </a:solidFill>
                <a:latin typeface="Arial" charset="0"/>
                <a:ea typeface="+mn-ea"/>
                <a:cs typeface="+mn-cs"/>
              </a:rPr>
            </a:br>
            <a:r>
              <a:rPr lang="es-ES" sz="1800" kern="1200" dirty="0">
                <a:solidFill>
                  <a:srgbClr val="000000"/>
                </a:solidFill>
                <a:latin typeface="Arial" charset="0"/>
                <a:ea typeface="+mn-ea"/>
                <a:cs typeface="+mn-cs"/>
              </a:rPr>
              <a:t/>
            </a:r>
            <a:br>
              <a:rPr lang="es-ES" sz="1800" kern="1200" dirty="0">
                <a:solidFill>
                  <a:srgbClr val="000000"/>
                </a:solidFill>
                <a:latin typeface="Arial" charset="0"/>
                <a:ea typeface="+mn-ea"/>
                <a:cs typeface="+mn-cs"/>
              </a:rPr>
            </a:br>
            <a:endParaRPr lang="es-EC" dirty="0"/>
          </a:p>
        </p:txBody>
      </p:sp>
      <p:sp>
        <p:nvSpPr>
          <p:cNvPr id="4" name="3 CuadroTexto"/>
          <p:cNvSpPr txBox="1"/>
          <p:nvPr/>
        </p:nvSpPr>
        <p:spPr>
          <a:xfrm>
            <a:off x="7668344" y="6453336"/>
            <a:ext cx="1548680" cy="307777"/>
          </a:xfrm>
          <a:prstGeom prst="rect">
            <a:avLst/>
          </a:prstGeom>
          <a:noFill/>
        </p:spPr>
        <p:txBody>
          <a:bodyPr wrap="square" rtlCol="0">
            <a:spAutoFit/>
          </a:bodyPr>
          <a:lstStyle/>
          <a:p>
            <a:r>
              <a:rPr lang="es-EC" sz="1400" dirty="0" smtClean="0"/>
              <a:t>Fuente: INEC</a:t>
            </a:r>
            <a:endParaRPr lang="es-EC" sz="1400" dirty="0"/>
          </a:p>
        </p:txBody>
      </p:sp>
      <p:pic>
        <p:nvPicPr>
          <p:cNvPr id="5" name="Imagen 4"/>
          <p:cNvPicPr>
            <a:picLocks noChangeAspect="1"/>
          </p:cNvPicPr>
          <p:nvPr/>
        </p:nvPicPr>
        <p:blipFill>
          <a:blip r:embed="rId2"/>
          <a:stretch>
            <a:fillRect/>
          </a:stretch>
        </p:blipFill>
        <p:spPr>
          <a:xfrm>
            <a:off x="0" y="764704"/>
            <a:ext cx="9101130" cy="5184576"/>
          </a:xfrm>
          <a:prstGeom prst="rect">
            <a:avLst/>
          </a:prstGeom>
        </p:spPr>
      </p:pic>
    </p:spTree>
    <p:extLst>
      <p:ext uri="{BB962C8B-B14F-4D97-AF65-F5344CB8AC3E}">
        <p14:creationId xmlns:p14="http://schemas.microsoft.com/office/powerpoint/2010/main" val="309724160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ES"/>
          </a:p>
        </p:txBody>
      </p:sp>
      <p:sp>
        <p:nvSpPr>
          <p:cNvPr id="3" name="Marcador de contenido 2"/>
          <p:cNvSpPr>
            <a:spLocks noGrp="1"/>
          </p:cNvSpPr>
          <p:nvPr>
            <p:ph idx="1"/>
          </p:nvPr>
        </p:nvSpPr>
        <p:spPr/>
        <p:txBody>
          <a:bodyPr/>
          <a:lstStyle/>
          <a:p>
            <a:r>
              <a:rPr lang="es-ES" sz="3200" dirty="0"/>
              <a:t>Las estadísticas son promedios y, entre ellos, existen marcadas diferencias, además de la variable urbana o rural, por la pertenencia a grupos sociales y étnicos o porque la población vive en una provincia u otra.</a:t>
            </a:r>
          </a:p>
          <a:p>
            <a:pPr marL="0" indent="0">
              <a:buNone/>
            </a:pPr>
            <a:endParaRPr lang="es-ES" dirty="0"/>
          </a:p>
        </p:txBody>
      </p:sp>
    </p:spTree>
    <p:extLst>
      <p:ext uri="{BB962C8B-B14F-4D97-AF65-F5344CB8AC3E}">
        <p14:creationId xmlns:p14="http://schemas.microsoft.com/office/powerpoint/2010/main" val="378253512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La desigualdad</a:t>
            </a:r>
            <a:endParaRPr lang="es-ES" dirty="0"/>
          </a:p>
        </p:txBody>
      </p:sp>
      <p:sp>
        <p:nvSpPr>
          <p:cNvPr id="3" name="Marcador de contenido 2"/>
          <p:cNvSpPr>
            <a:spLocks noGrp="1"/>
          </p:cNvSpPr>
          <p:nvPr>
            <p:ph idx="1"/>
          </p:nvPr>
        </p:nvSpPr>
        <p:spPr>
          <a:xfrm>
            <a:off x="755576" y="1287453"/>
            <a:ext cx="6347714" cy="3880773"/>
          </a:xfrm>
        </p:spPr>
        <p:txBody>
          <a:bodyPr/>
          <a:lstStyle/>
          <a:p>
            <a:r>
              <a:rPr lang="es-ES" dirty="0" smtClean="0"/>
              <a:t>La desigualdad, hace referencia a la forma en que se distribuye el ingreso per cápita del hogar dentro de la sociedad. El indicador más utilizado es el Coeficiente de </a:t>
            </a:r>
            <a:r>
              <a:rPr lang="es-ES" dirty="0" err="1" smtClean="0"/>
              <a:t>Gini</a:t>
            </a:r>
            <a:r>
              <a:rPr lang="es-ES" dirty="0" smtClean="0"/>
              <a:t>.</a:t>
            </a:r>
            <a:endParaRPr lang="es-ES" dirty="0"/>
          </a:p>
        </p:txBody>
      </p:sp>
      <p:pic>
        <p:nvPicPr>
          <p:cNvPr id="4" name="Imagen 3"/>
          <p:cNvPicPr>
            <a:picLocks noChangeAspect="1"/>
          </p:cNvPicPr>
          <p:nvPr/>
        </p:nvPicPr>
        <p:blipFill>
          <a:blip r:embed="rId2"/>
          <a:stretch>
            <a:fillRect/>
          </a:stretch>
        </p:blipFill>
        <p:spPr>
          <a:xfrm>
            <a:off x="629701" y="2608253"/>
            <a:ext cx="7346777" cy="3530160"/>
          </a:xfrm>
          <a:prstGeom prst="rect">
            <a:avLst/>
          </a:prstGeom>
        </p:spPr>
      </p:pic>
      <p:sp>
        <p:nvSpPr>
          <p:cNvPr id="5" name="CuadroTexto 4"/>
          <p:cNvSpPr txBox="1"/>
          <p:nvPr/>
        </p:nvSpPr>
        <p:spPr>
          <a:xfrm>
            <a:off x="395536" y="6227416"/>
            <a:ext cx="8497200" cy="523220"/>
          </a:xfrm>
          <a:prstGeom prst="rect">
            <a:avLst/>
          </a:prstGeom>
          <a:noFill/>
        </p:spPr>
        <p:txBody>
          <a:bodyPr wrap="square" rtlCol="0">
            <a:spAutoFit/>
          </a:bodyPr>
          <a:lstStyle/>
          <a:p>
            <a:r>
              <a:rPr lang="es-ES" sz="1400" dirty="0" smtClean="0">
                <a:hlinkClick r:id="rId3"/>
              </a:rPr>
              <a:t>http://www.ecuadorencifras.gob.ec/documentos/web-inec/POBREZA/2015/Septiembre2015/Presentacion%20pobreza%20y%20desigualdad%20sep_15.pdf</a:t>
            </a:r>
            <a:r>
              <a:rPr lang="es-ES" sz="1400" dirty="0" smtClean="0"/>
              <a:t> </a:t>
            </a:r>
            <a:endParaRPr lang="es-ES" sz="1400" dirty="0"/>
          </a:p>
        </p:txBody>
      </p:sp>
    </p:spTree>
    <p:extLst>
      <p:ext uri="{BB962C8B-B14F-4D97-AF65-F5344CB8AC3E}">
        <p14:creationId xmlns:p14="http://schemas.microsoft.com/office/powerpoint/2010/main" val="370518815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¿Qué es un indicador?</a:t>
            </a:r>
            <a:endParaRPr lang="es-ES" dirty="0"/>
          </a:p>
        </p:txBody>
      </p:sp>
      <p:sp>
        <p:nvSpPr>
          <p:cNvPr id="3" name="Marcador de contenido 2"/>
          <p:cNvSpPr>
            <a:spLocks noGrp="1"/>
          </p:cNvSpPr>
          <p:nvPr>
            <p:ph idx="1"/>
          </p:nvPr>
        </p:nvSpPr>
        <p:spPr>
          <a:xfrm>
            <a:off x="623764" y="1484784"/>
            <a:ext cx="6347714" cy="3880773"/>
          </a:xfrm>
        </p:spPr>
        <p:txBody>
          <a:bodyPr>
            <a:noAutofit/>
          </a:bodyPr>
          <a:lstStyle/>
          <a:p>
            <a:r>
              <a:rPr lang="es-ES" sz="3200" dirty="0"/>
              <a:t>Los indicadores podrían definirse como series </a:t>
            </a:r>
            <a:r>
              <a:rPr lang="es-ES" sz="3200" dirty="0">
                <a:solidFill>
                  <a:srgbClr val="0070C0"/>
                </a:solidFill>
              </a:rPr>
              <a:t>de datos diseñados</a:t>
            </a:r>
            <a:r>
              <a:rPr lang="es-ES" sz="3200" dirty="0"/>
              <a:t> para </a:t>
            </a:r>
            <a:r>
              <a:rPr lang="es-ES" sz="3200" dirty="0">
                <a:solidFill>
                  <a:srgbClr val="0070C0"/>
                </a:solidFill>
              </a:rPr>
              <a:t>dar respuesta a preguntas </a:t>
            </a:r>
            <a:r>
              <a:rPr lang="es-ES" sz="3200" dirty="0"/>
              <a:t>sobre un fenómeno o sistema dado, y </a:t>
            </a:r>
            <a:r>
              <a:rPr lang="es-ES" sz="3200" dirty="0">
                <a:solidFill>
                  <a:srgbClr val="0070C0"/>
                </a:solidFill>
              </a:rPr>
              <a:t>se elaboran con base en la información original </a:t>
            </a:r>
            <a:r>
              <a:rPr lang="es-ES" sz="3200" dirty="0"/>
              <a:t>disponible sobre el fenómeno que se está analizando</a:t>
            </a:r>
            <a:r>
              <a:rPr lang="es-ES" sz="3200" dirty="0" smtClean="0"/>
              <a:t>.</a:t>
            </a:r>
          </a:p>
          <a:p>
            <a:endParaRPr lang="es-ES" sz="3200" dirty="0"/>
          </a:p>
          <a:p>
            <a:endParaRPr lang="es-ES" sz="3200" dirty="0"/>
          </a:p>
        </p:txBody>
      </p:sp>
      <p:sp>
        <p:nvSpPr>
          <p:cNvPr id="4" name="1 CuadroTexto"/>
          <p:cNvSpPr txBox="1"/>
          <p:nvPr/>
        </p:nvSpPr>
        <p:spPr>
          <a:xfrm>
            <a:off x="899592" y="6241902"/>
            <a:ext cx="7488832" cy="430887"/>
          </a:xfrm>
          <a:prstGeom prst="rect">
            <a:avLst/>
          </a:prstGeom>
          <a:noFill/>
        </p:spPr>
        <p:txBody>
          <a:bodyPr wrap="square" rtlCol="0">
            <a:spAutoFit/>
          </a:bodyPr>
          <a:lstStyle/>
          <a:p>
            <a:r>
              <a:rPr lang="es-EC" sz="1100" dirty="0"/>
              <a:t>Fuente: </a:t>
            </a:r>
            <a:r>
              <a:rPr lang="es-EC" sz="1100" dirty="0" smtClean="0"/>
              <a:t>“INDICADORES </a:t>
            </a:r>
            <a:r>
              <a:rPr lang="es-EC" sz="1100" dirty="0"/>
              <a:t>DE PRIMERA GENERACIÓN PARA MEDIR LOS APORTES </a:t>
            </a:r>
            <a:r>
              <a:rPr lang="es-EC" sz="1100" dirty="0" smtClean="0"/>
              <a:t>DE LAS </a:t>
            </a:r>
            <a:r>
              <a:rPr lang="es-EC" sz="1100" dirty="0"/>
              <a:t>UNIVERSIDADES AL DESARROLLO </a:t>
            </a:r>
            <a:r>
              <a:rPr lang="es-EC" sz="1100" dirty="0" smtClean="0"/>
              <a:t>SUSTENTABLE”. </a:t>
            </a:r>
            <a:r>
              <a:rPr lang="es-EC" sz="1100" dirty="0"/>
              <a:t>Dr. Arturo Curiel Ballesteros. </a:t>
            </a:r>
            <a:r>
              <a:rPr lang="es-EC" sz="1100" dirty="0" smtClean="0"/>
              <a:t>Universidad </a:t>
            </a:r>
            <a:r>
              <a:rPr lang="es-EC" sz="1100" dirty="0"/>
              <a:t>de Guadalajara</a:t>
            </a:r>
          </a:p>
        </p:txBody>
      </p:sp>
    </p:spTree>
    <p:extLst>
      <p:ext uri="{BB962C8B-B14F-4D97-AF65-F5344CB8AC3E}">
        <p14:creationId xmlns:p14="http://schemas.microsoft.com/office/powerpoint/2010/main" val="235001498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Coeficiente de </a:t>
            </a:r>
            <a:r>
              <a:rPr lang="es-ES" dirty="0" err="1" smtClean="0"/>
              <a:t>Gini</a:t>
            </a:r>
            <a:r>
              <a:rPr lang="es-ES" dirty="0" smtClean="0"/>
              <a:t> en Ecuador</a:t>
            </a:r>
            <a:endParaRPr lang="es-ES" dirty="0"/>
          </a:p>
        </p:txBody>
      </p:sp>
      <p:sp>
        <p:nvSpPr>
          <p:cNvPr id="3" name="Marcador de contenido 2"/>
          <p:cNvSpPr>
            <a:spLocks noGrp="1"/>
          </p:cNvSpPr>
          <p:nvPr>
            <p:ph idx="1"/>
          </p:nvPr>
        </p:nvSpPr>
        <p:spPr/>
        <p:txBody>
          <a:bodyPr/>
          <a:lstStyle/>
          <a:p>
            <a:r>
              <a:rPr lang="es-ES" dirty="0" smtClean="0"/>
              <a:t>A septiembre 2015</a:t>
            </a:r>
            <a:endParaRPr lang="es-ES" dirty="0"/>
          </a:p>
        </p:txBody>
      </p:sp>
      <p:pic>
        <p:nvPicPr>
          <p:cNvPr id="4" name="Imagen 3"/>
          <p:cNvPicPr>
            <a:picLocks noChangeAspect="1"/>
          </p:cNvPicPr>
          <p:nvPr/>
        </p:nvPicPr>
        <p:blipFill>
          <a:blip r:embed="rId2"/>
          <a:stretch>
            <a:fillRect/>
          </a:stretch>
        </p:blipFill>
        <p:spPr>
          <a:xfrm>
            <a:off x="2915816" y="2636912"/>
            <a:ext cx="2016224" cy="3259562"/>
          </a:xfrm>
          <a:prstGeom prst="rect">
            <a:avLst/>
          </a:prstGeom>
        </p:spPr>
      </p:pic>
      <p:pic>
        <p:nvPicPr>
          <p:cNvPr id="5" name="Imagen 4"/>
          <p:cNvPicPr>
            <a:picLocks noChangeAspect="1"/>
          </p:cNvPicPr>
          <p:nvPr/>
        </p:nvPicPr>
        <p:blipFill>
          <a:blip r:embed="rId3"/>
          <a:stretch>
            <a:fillRect/>
          </a:stretch>
        </p:blipFill>
        <p:spPr>
          <a:xfrm>
            <a:off x="2051720" y="6271553"/>
            <a:ext cx="4069794" cy="453727"/>
          </a:xfrm>
          <a:prstGeom prst="rect">
            <a:avLst/>
          </a:prstGeom>
        </p:spPr>
      </p:pic>
    </p:spTree>
    <p:extLst>
      <p:ext uri="{BB962C8B-B14F-4D97-AF65-F5344CB8AC3E}">
        <p14:creationId xmlns:p14="http://schemas.microsoft.com/office/powerpoint/2010/main" val="340556002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p:txBody>
          <a:bodyPr/>
          <a:lstStyle/>
          <a:p>
            <a:pPr marL="342900" lvl="1" indent="-342900">
              <a:buFont typeface="Wingdings" pitchFamily="2" charset="2"/>
              <a:buChar char="l"/>
            </a:pPr>
            <a:r>
              <a:rPr lang="es-EC" dirty="0" smtClean="0"/>
              <a:t>Analfabetismo: </a:t>
            </a:r>
            <a:r>
              <a:rPr lang="es-EC" dirty="0"/>
              <a:t>1’046.405 de ecuatorianos no saben leer y ni escribir</a:t>
            </a:r>
          </a:p>
          <a:p>
            <a:endParaRPr lang="es-EC" dirty="0"/>
          </a:p>
          <a:p>
            <a:endParaRPr lang="es-EC" dirty="0"/>
          </a:p>
        </p:txBody>
      </p:sp>
      <p:sp>
        <p:nvSpPr>
          <p:cNvPr id="4" name="1 Título"/>
          <p:cNvSpPr>
            <a:spLocks noGrp="1"/>
          </p:cNvSpPr>
          <p:nvPr>
            <p:ph type="title"/>
          </p:nvPr>
        </p:nvSpPr>
        <p:spPr/>
        <p:txBody>
          <a:bodyPr/>
          <a:lstStyle/>
          <a:p>
            <a:pPr eaLnBrk="1" hangingPunct="1"/>
            <a:r>
              <a:rPr lang="es-EC" sz="4400" b="1" dirty="0" smtClean="0">
                <a:solidFill>
                  <a:schemeClr val="accent1">
                    <a:lumMod val="50000"/>
                  </a:schemeClr>
                </a:solidFill>
              </a:rPr>
              <a:t>Educación</a:t>
            </a:r>
          </a:p>
        </p:txBody>
      </p:sp>
      <p:pic>
        <p:nvPicPr>
          <p:cNvPr id="819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41063" t="38802" r="23962" b="34378"/>
          <a:stretch/>
        </p:blipFill>
        <p:spPr bwMode="auto">
          <a:xfrm>
            <a:off x="2699792" y="2780927"/>
            <a:ext cx="4797287" cy="22991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4 CuadroTexto"/>
          <p:cNvSpPr txBox="1"/>
          <p:nvPr/>
        </p:nvSpPr>
        <p:spPr>
          <a:xfrm>
            <a:off x="611560" y="6266929"/>
            <a:ext cx="8064896" cy="461665"/>
          </a:xfrm>
          <a:prstGeom prst="rect">
            <a:avLst/>
          </a:prstGeom>
          <a:noFill/>
        </p:spPr>
        <p:txBody>
          <a:bodyPr wrap="square" rtlCol="0">
            <a:spAutoFit/>
          </a:bodyPr>
          <a:lstStyle/>
          <a:p>
            <a:r>
              <a:rPr lang="es-EC" sz="1200" dirty="0"/>
              <a:t>Fuente: Instituto Ecuatoriano de Estadísticas y </a:t>
            </a:r>
            <a:r>
              <a:rPr lang="es-EC" sz="1200" dirty="0" smtClean="0"/>
              <a:t>Censos </a:t>
            </a:r>
          </a:p>
          <a:p>
            <a:r>
              <a:rPr lang="es-EC" sz="1200" dirty="0">
                <a:hlinkClick r:id="rId3"/>
              </a:rPr>
              <a:t>http://</a:t>
            </a:r>
            <a:r>
              <a:rPr lang="es-EC" sz="1200" dirty="0" smtClean="0">
                <a:hlinkClick r:id="rId3"/>
              </a:rPr>
              <a:t>www.inec.gob.ec/cpv/descargables/fasciculo_nacional_final.pdf</a:t>
            </a:r>
            <a:r>
              <a:rPr lang="es-EC" sz="1200" dirty="0" smtClean="0"/>
              <a:t> </a:t>
            </a:r>
            <a:endParaRPr lang="es-EC" sz="1200" dirty="0"/>
          </a:p>
        </p:txBody>
      </p:sp>
      <p:pic>
        <p:nvPicPr>
          <p:cNvPr id="819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5576" y="3158960"/>
            <a:ext cx="2952750" cy="2142248"/>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4236036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1 Título"/>
          <p:cNvSpPr>
            <a:spLocks noGrp="1"/>
          </p:cNvSpPr>
          <p:nvPr>
            <p:ph type="title"/>
          </p:nvPr>
        </p:nvSpPr>
        <p:spPr/>
        <p:txBody>
          <a:bodyPr/>
          <a:lstStyle/>
          <a:p>
            <a:pPr eaLnBrk="1" hangingPunct="1"/>
            <a:r>
              <a:rPr lang="es-EC" sz="4000" b="1" dirty="0" smtClean="0">
                <a:solidFill>
                  <a:srgbClr val="0066FF"/>
                </a:solidFill>
              </a:rPr>
              <a:t>Educación</a:t>
            </a:r>
          </a:p>
        </p:txBody>
      </p:sp>
      <p:sp>
        <p:nvSpPr>
          <p:cNvPr id="16387" name="2 Marcador de contenido"/>
          <p:cNvSpPr>
            <a:spLocks noGrp="1"/>
          </p:cNvSpPr>
          <p:nvPr>
            <p:ph idx="1"/>
          </p:nvPr>
        </p:nvSpPr>
        <p:spPr>
          <a:xfrm>
            <a:off x="0" y="1412776"/>
            <a:ext cx="5400600" cy="5040560"/>
          </a:xfrm>
        </p:spPr>
        <p:txBody>
          <a:bodyPr/>
          <a:lstStyle/>
          <a:p>
            <a:pPr eaLnBrk="1" hangingPunct="1"/>
            <a:r>
              <a:rPr lang="es-EC" dirty="0" smtClean="0"/>
              <a:t>Niveles de Enseñanza:</a:t>
            </a:r>
          </a:p>
          <a:p>
            <a:pPr lvl="1" algn="just" eaLnBrk="1" hangingPunct="1"/>
            <a:r>
              <a:rPr lang="es-EC" dirty="0" smtClean="0">
                <a:solidFill>
                  <a:srgbClr val="FF0000"/>
                </a:solidFill>
              </a:rPr>
              <a:t>654,682 </a:t>
            </a:r>
            <a:r>
              <a:rPr lang="es-EC" dirty="0" smtClean="0"/>
              <a:t>de ecuatorianos no tiene ningún grado de educación;</a:t>
            </a:r>
          </a:p>
          <a:p>
            <a:pPr lvl="1" algn="just" eaLnBrk="1" hangingPunct="1"/>
            <a:r>
              <a:rPr lang="es-EC" dirty="0" smtClean="0">
                <a:solidFill>
                  <a:srgbClr val="FF0000"/>
                </a:solidFill>
              </a:rPr>
              <a:t>4’591.523</a:t>
            </a:r>
            <a:r>
              <a:rPr lang="es-EC" dirty="0" smtClean="0"/>
              <a:t> solo estudió la primaria;</a:t>
            </a:r>
          </a:p>
          <a:p>
            <a:pPr lvl="1" algn="just" eaLnBrk="1" hangingPunct="1"/>
            <a:r>
              <a:rPr lang="es-EC" dirty="0" smtClean="0">
                <a:solidFill>
                  <a:srgbClr val="FF0000"/>
                </a:solidFill>
              </a:rPr>
              <a:t>1,753,498</a:t>
            </a:r>
            <a:r>
              <a:rPr lang="es-EC" dirty="0" smtClean="0"/>
              <a:t> culminaron los estudios universitarios; y solo</a:t>
            </a:r>
          </a:p>
          <a:p>
            <a:pPr lvl="1" algn="just" eaLnBrk="1" hangingPunct="1"/>
            <a:r>
              <a:rPr lang="es-EC" dirty="0" smtClean="0">
                <a:solidFill>
                  <a:srgbClr val="FF0000"/>
                </a:solidFill>
              </a:rPr>
              <a:t>140,459</a:t>
            </a:r>
            <a:r>
              <a:rPr lang="es-EC" dirty="0" smtClean="0"/>
              <a:t> tienen estudios de postgrado.</a:t>
            </a:r>
          </a:p>
          <a:p>
            <a:pPr lvl="1" eaLnBrk="1" hangingPunct="1"/>
            <a:endParaRPr lang="es-EC" dirty="0" smtClean="0"/>
          </a:p>
          <a:p>
            <a:pPr lvl="1" eaLnBrk="1" hangingPunct="1"/>
            <a:endParaRPr lang="es-EC" dirty="0" smtClean="0"/>
          </a:p>
          <a:p>
            <a:pPr eaLnBrk="1" hangingPunct="1"/>
            <a:endParaRPr lang="es-EC" dirty="0" smtClean="0"/>
          </a:p>
        </p:txBody>
      </p:sp>
      <p:pic>
        <p:nvPicPr>
          <p:cNvPr id="614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932040" y="4080842"/>
            <a:ext cx="3612945" cy="23462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6968839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EC"/>
          </a:p>
        </p:txBody>
      </p:sp>
      <p:sp>
        <p:nvSpPr>
          <p:cNvPr id="3" name="Marcador de contenido 2"/>
          <p:cNvSpPr>
            <a:spLocks noGrp="1"/>
          </p:cNvSpPr>
          <p:nvPr>
            <p:ph idx="1"/>
          </p:nvPr>
        </p:nvSpPr>
        <p:spPr/>
        <p:txBody>
          <a:bodyPr/>
          <a:lstStyle/>
          <a:p>
            <a:endParaRPr lang="es-EC"/>
          </a:p>
        </p:txBody>
      </p:sp>
      <p:pic>
        <p:nvPicPr>
          <p:cNvPr id="4" name="Imagen 3"/>
          <p:cNvPicPr>
            <a:picLocks noChangeAspect="1"/>
          </p:cNvPicPr>
          <p:nvPr/>
        </p:nvPicPr>
        <p:blipFill>
          <a:blip r:embed="rId2"/>
          <a:stretch>
            <a:fillRect/>
          </a:stretch>
        </p:blipFill>
        <p:spPr>
          <a:xfrm>
            <a:off x="1126040" y="980728"/>
            <a:ext cx="5314830" cy="4835624"/>
          </a:xfrm>
          <a:prstGeom prst="rect">
            <a:avLst/>
          </a:prstGeom>
        </p:spPr>
      </p:pic>
    </p:spTree>
    <p:extLst>
      <p:ext uri="{BB962C8B-B14F-4D97-AF65-F5344CB8AC3E}">
        <p14:creationId xmlns:p14="http://schemas.microsoft.com/office/powerpoint/2010/main" val="30066532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EC"/>
          </a:p>
        </p:txBody>
      </p:sp>
      <p:sp>
        <p:nvSpPr>
          <p:cNvPr id="3" name="Marcador de contenido 2"/>
          <p:cNvSpPr>
            <a:spLocks noGrp="1"/>
          </p:cNvSpPr>
          <p:nvPr>
            <p:ph idx="1"/>
          </p:nvPr>
        </p:nvSpPr>
        <p:spPr/>
        <p:txBody>
          <a:bodyPr/>
          <a:lstStyle/>
          <a:p>
            <a:endParaRPr lang="es-EC"/>
          </a:p>
        </p:txBody>
      </p:sp>
      <p:pic>
        <p:nvPicPr>
          <p:cNvPr id="4" name="Imagen 3"/>
          <p:cNvPicPr>
            <a:picLocks noChangeAspect="1"/>
          </p:cNvPicPr>
          <p:nvPr/>
        </p:nvPicPr>
        <p:blipFill>
          <a:blip r:embed="rId2"/>
          <a:stretch>
            <a:fillRect/>
          </a:stretch>
        </p:blipFill>
        <p:spPr>
          <a:xfrm>
            <a:off x="323528" y="1844824"/>
            <a:ext cx="7733910" cy="3577183"/>
          </a:xfrm>
          <a:prstGeom prst="rect">
            <a:avLst/>
          </a:prstGeom>
        </p:spPr>
      </p:pic>
    </p:spTree>
    <p:extLst>
      <p:ext uri="{BB962C8B-B14F-4D97-AF65-F5344CB8AC3E}">
        <p14:creationId xmlns:p14="http://schemas.microsoft.com/office/powerpoint/2010/main" val="142069298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Tasa neta matrícula básica</a:t>
            </a:r>
          </a:p>
        </p:txBody>
      </p:sp>
      <p:sp>
        <p:nvSpPr>
          <p:cNvPr id="3" name="Marcador de contenido 2"/>
          <p:cNvSpPr>
            <a:spLocks noGrp="1"/>
          </p:cNvSpPr>
          <p:nvPr>
            <p:ph idx="1"/>
          </p:nvPr>
        </p:nvSpPr>
        <p:spPr>
          <a:xfrm>
            <a:off x="676018" y="1301101"/>
            <a:ext cx="6347714" cy="3880773"/>
          </a:xfrm>
        </p:spPr>
        <p:txBody>
          <a:bodyPr>
            <a:normAutofit/>
          </a:bodyPr>
          <a:lstStyle/>
          <a:p>
            <a:pPr algn="just"/>
            <a:r>
              <a:rPr lang="es-ES" sz="2000" dirty="0" smtClean="0"/>
              <a:t>Relación </a:t>
            </a:r>
            <a:r>
              <a:rPr lang="es-ES" sz="2000" dirty="0"/>
              <a:t>de número de persona (</a:t>
            </a:r>
            <a:r>
              <a:rPr lang="es-ES" sz="2000" dirty="0" smtClean="0"/>
              <a:t>5 a 14</a:t>
            </a:r>
            <a:r>
              <a:rPr lang="es-ES" sz="2000" dirty="0"/>
              <a:t> </a:t>
            </a:r>
            <a:r>
              <a:rPr lang="es-ES" sz="2000" dirty="0" smtClean="0"/>
              <a:t>años</a:t>
            </a:r>
            <a:r>
              <a:rPr lang="es-ES" sz="2000" dirty="0"/>
              <a:t>) </a:t>
            </a:r>
            <a:r>
              <a:rPr lang="es-ES" sz="2000" dirty="0" smtClean="0"/>
              <a:t>matriculados </a:t>
            </a:r>
            <a:r>
              <a:rPr lang="es-ES" sz="2000" dirty="0"/>
              <a:t>en establecimientos de </a:t>
            </a:r>
            <a:r>
              <a:rPr lang="es-ES" sz="2000" dirty="0" smtClean="0"/>
              <a:t>enseñanza </a:t>
            </a:r>
            <a:r>
              <a:rPr lang="es-ES" sz="2000" dirty="0"/>
              <a:t>de </a:t>
            </a:r>
            <a:r>
              <a:rPr lang="es-ES" sz="2000" dirty="0" smtClean="0"/>
              <a:t>nivel medio divido para </a:t>
            </a:r>
            <a:r>
              <a:rPr lang="es-ES" sz="2000" dirty="0"/>
              <a:t>toda </a:t>
            </a:r>
            <a:r>
              <a:rPr lang="es-ES" sz="2000" dirty="0" smtClean="0"/>
              <a:t>la </a:t>
            </a:r>
            <a:r>
              <a:rPr lang="es-ES" sz="2000" dirty="0"/>
              <a:t>población entre </a:t>
            </a:r>
            <a:r>
              <a:rPr lang="es-ES" sz="2000" dirty="0" smtClean="0"/>
              <a:t>5 a 14</a:t>
            </a:r>
            <a:r>
              <a:rPr lang="es-ES" sz="2000" dirty="0"/>
              <a:t> </a:t>
            </a:r>
            <a:r>
              <a:rPr lang="es-ES" sz="2000" dirty="0" smtClean="0"/>
              <a:t>años</a:t>
            </a:r>
            <a:r>
              <a:rPr lang="es-ES" dirty="0"/>
              <a:t>.</a:t>
            </a:r>
          </a:p>
          <a:p>
            <a:endParaRPr lang="es-ES" dirty="0"/>
          </a:p>
        </p:txBody>
      </p:sp>
      <p:pic>
        <p:nvPicPr>
          <p:cNvPr id="7" name="Imagen 6"/>
          <p:cNvPicPr>
            <a:picLocks noChangeAspect="1"/>
          </p:cNvPicPr>
          <p:nvPr/>
        </p:nvPicPr>
        <p:blipFill>
          <a:blip r:embed="rId2"/>
          <a:stretch>
            <a:fillRect/>
          </a:stretch>
        </p:blipFill>
        <p:spPr>
          <a:xfrm>
            <a:off x="1734253" y="2601169"/>
            <a:ext cx="4098404" cy="1909936"/>
          </a:xfrm>
          <a:prstGeom prst="rect">
            <a:avLst/>
          </a:prstGeom>
        </p:spPr>
      </p:pic>
      <p:pic>
        <p:nvPicPr>
          <p:cNvPr id="8" name="Imagen 7"/>
          <p:cNvPicPr>
            <a:picLocks noChangeAspect="1"/>
          </p:cNvPicPr>
          <p:nvPr/>
        </p:nvPicPr>
        <p:blipFill>
          <a:blip r:embed="rId3"/>
          <a:stretch>
            <a:fillRect/>
          </a:stretch>
        </p:blipFill>
        <p:spPr>
          <a:xfrm>
            <a:off x="1426781" y="4483639"/>
            <a:ext cx="4981072" cy="1963553"/>
          </a:xfrm>
          <a:prstGeom prst="rect">
            <a:avLst/>
          </a:prstGeom>
        </p:spPr>
      </p:pic>
      <p:sp>
        <p:nvSpPr>
          <p:cNvPr id="10" name="Elipse 9"/>
          <p:cNvSpPr/>
          <p:nvPr/>
        </p:nvSpPr>
        <p:spPr>
          <a:xfrm>
            <a:off x="4800532" y="3861048"/>
            <a:ext cx="864096" cy="288280"/>
          </a:xfrm>
          <a:prstGeom prst="ellipse">
            <a:avLst/>
          </a:prstGeom>
          <a:noFill/>
          <a:ln w="57150">
            <a:solidFill>
              <a:srgbClr val="FFFF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5" name="Grupo 14"/>
          <p:cNvGrpSpPr/>
          <p:nvPr/>
        </p:nvGrpSpPr>
        <p:grpSpPr>
          <a:xfrm>
            <a:off x="5731047" y="2208882"/>
            <a:ext cx="3043154" cy="3693319"/>
            <a:chOff x="5731047" y="2208882"/>
            <a:chExt cx="3043154" cy="3693319"/>
          </a:xfrm>
        </p:grpSpPr>
        <p:sp>
          <p:nvSpPr>
            <p:cNvPr id="9" name="CuadroTexto 8"/>
            <p:cNvSpPr txBox="1"/>
            <p:nvPr/>
          </p:nvSpPr>
          <p:spPr>
            <a:xfrm>
              <a:off x="6983049" y="2208882"/>
              <a:ext cx="1791152" cy="3693319"/>
            </a:xfrm>
            <a:prstGeom prst="rect">
              <a:avLst/>
            </a:prstGeom>
            <a:ln w="57150">
              <a:solidFill>
                <a:srgbClr val="FFFF00"/>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r>
                <a:rPr lang="es-ES" dirty="0"/>
                <a:t>El aumento de la tasa de neta</a:t>
              </a:r>
            </a:p>
            <a:p>
              <a:r>
                <a:rPr lang="es-ES" dirty="0"/>
                <a:t>de matrícula básica se explica básicamente por el </a:t>
              </a:r>
            </a:p>
            <a:p>
              <a:r>
                <a:rPr lang="es-ES" dirty="0"/>
                <a:t>acceso de las poblaciones pobres residentes del área rural</a:t>
              </a:r>
            </a:p>
            <a:p>
              <a:endParaRPr lang="es-ES" dirty="0"/>
            </a:p>
          </p:txBody>
        </p:sp>
        <p:cxnSp>
          <p:nvCxnSpPr>
            <p:cNvPr id="11" name="Conector recto de flecha 10"/>
            <p:cNvCxnSpPr/>
            <p:nvPr/>
          </p:nvCxnSpPr>
          <p:spPr>
            <a:xfrm flipH="1">
              <a:off x="5731047" y="2884711"/>
              <a:ext cx="1083974" cy="1170830"/>
            </a:xfrm>
            <a:prstGeom prst="straightConnector1">
              <a:avLst/>
            </a:prstGeom>
            <a:ln w="57150">
              <a:solidFill>
                <a:srgbClr val="FFFF00"/>
              </a:solidFill>
              <a:tailEnd type="triangle"/>
            </a:ln>
          </p:spPr>
          <p:style>
            <a:lnRef idx="1">
              <a:schemeClr val="accent1"/>
            </a:lnRef>
            <a:fillRef idx="0">
              <a:schemeClr val="accent1"/>
            </a:fillRef>
            <a:effectRef idx="0">
              <a:schemeClr val="accent1"/>
            </a:effectRef>
            <a:fontRef idx="minor">
              <a:schemeClr val="tx1"/>
            </a:fontRef>
          </p:style>
        </p:cxnSp>
      </p:grpSp>
      <p:sp>
        <p:nvSpPr>
          <p:cNvPr id="16" name="CuadroTexto 15"/>
          <p:cNvSpPr txBox="1"/>
          <p:nvPr/>
        </p:nvSpPr>
        <p:spPr>
          <a:xfrm>
            <a:off x="827584" y="6381328"/>
            <a:ext cx="7632848" cy="461665"/>
          </a:xfrm>
          <a:prstGeom prst="rect">
            <a:avLst/>
          </a:prstGeom>
          <a:noFill/>
        </p:spPr>
        <p:txBody>
          <a:bodyPr wrap="square" rtlCol="0">
            <a:spAutoFit/>
          </a:bodyPr>
          <a:lstStyle/>
          <a:p>
            <a:r>
              <a:rPr lang="es-ES" sz="1200" dirty="0">
                <a:hlinkClick r:id="rId4"/>
              </a:rPr>
              <a:t>http://</a:t>
            </a:r>
            <a:r>
              <a:rPr lang="es-ES" sz="1200" dirty="0" smtClean="0">
                <a:hlinkClick r:id="rId4"/>
              </a:rPr>
              <a:t>www.ecuadorencifras.gob.ec/documentos/web-inec/ECV/ECV_2015/documentos/150411%20ResultadosECV%20%282%29.pdf</a:t>
            </a:r>
            <a:r>
              <a:rPr lang="es-ES" sz="1200" dirty="0" smtClean="0"/>
              <a:t> </a:t>
            </a:r>
            <a:endParaRPr lang="es-ES" sz="1200" dirty="0"/>
          </a:p>
        </p:txBody>
      </p:sp>
    </p:spTree>
    <p:extLst>
      <p:ext uri="{BB962C8B-B14F-4D97-AF65-F5344CB8AC3E}">
        <p14:creationId xmlns:p14="http://schemas.microsoft.com/office/powerpoint/2010/main" val="4083194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heel(1)">
                                      <p:cBhvr>
                                        <p:cTn id="7" dur="20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barn(inVertical)">
                                      <p:cBhvr>
                                        <p:cTn id="1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Tasa neta matrícula </a:t>
            </a:r>
            <a:r>
              <a:rPr lang="es-ES" dirty="0" smtClean="0"/>
              <a:t>media</a:t>
            </a:r>
            <a:endParaRPr lang="es-ES" dirty="0"/>
          </a:p>
        </p:txBody>
      </p:sp>
      <p:sp>
        <p:nvSpPr>
          <p:cNvPr id="3" name="Marcador de contenido 2"/>
          <p:cNvSpPr>
            <a:spLocks noGrp="1"/>
          </p:cNvSpPr>
          <p:nvPr>
            <p:ph idx="1"/>
          </p:nvPr>
        </p:nvSpPr>
        <p:spPr>
          <a:xfrm>
            <a:off x="676018" y="1301101"/>
            <a:ext cx="6347714" cy="3880773"/>
          </a:xfrm>
        </p:spPr>
        <p:txBody>
          <a:bodyPr>
            <a:normAutofit/>
          </a:bodyPr>
          <a:lstStyle/>
          <a:p>
            <a:r>
              <a:rPr lang="es-ES" sz="2000" dirty="0"/>
              <a:t>Relación de número de </a:t>
            </a:r>
            <a:r>
              <a:rPr lang="es-ES" sz="2000" dirty="0" smtClean="0"/>
              <a:t>personas(14 </a:t>
            </a:r>
            <a:r>
              <a:rPr lang="es-ES" sz="2000" dirty="0"/>
              <a:t>a 17 años) </a:t>
            </a:r>
            <a:r>
              <a:rPr lang="es-ES" sz="2000" dirty="0" smtClean="0"/>
              <a:t>matriculados </a:t>
            </a:r>
            <a:r>
              <a:rPr lang="es-ES" sz="2000" dirty="0"/>
              <a:t>en establecimientos de </a:t>
            </a:r>
            <a:r>
              <a:rPr lang="es-ES" sz="2000" dirty="0" smtClean="0"/>
              <a:t>enseñanza </a:t>
            </a:r>
            <a:r>
              <a:rPr lang="es-ES" sz="2000" dirty="0"/>
              <a:t>de nivel </a:t>
            </a:r>
            <a:r>
              <a:rPr lang="es-ES" sz="2000" dirty="0" smtClean="0"/>
              <a:t>medio </a:t>
            </a:r>
            <a:r>
              <a:rPr lang="es-ES" sz="2000" dirty="0"/>
              <a:t>divido para toda la población entre 14 a 17 años.</a:t>
            </a:r>
          </a:p>
          <a:p>
            <a:endParaRPr lang="es-ES" dirty="0"/>
          </a:p>
        </p:txBody>
      </p:sp>
      <p:pic>
        <p:nvPicPr>
          <p:cNvPr id="4" name="Imagen 3"/>
          <p:cNvPicPr>
            <a:picLocks noChangeAspect="1"/>
          </p:cNvPicPr>
          <p:nvPr/>
        </p:nvPicPr>
        <p:blipFill>
          <a:blip r:embed="rId2"/>
          <a:stretch>
            <a:fillRect/>
          </a:stretch>
        </p:blipFill>
        <p:spPr>
          <a:xfrm>
            <a:off x="2338022" y="2489265"/>
            <a:ext cx="4471039" cy="1968898"/>
          </a:xfrm>
          <a:prstGeom prst="rect">
            <a:avLst/>
          </a:prstGeom>
        </p:spPr>
      </p:pic>
      <p:pic>
        <p:nvPicPr>
          <p:cNvPr id="5" name="Imagen 4"/>
          <p:cNvPicPr>
            <a:picLocks noChangeAspect="1"/>
          </p:cNvPicPr>
          <p:nvPr/>
        </p:nvPicPr>
        <p:blipFill>
          <a:blip r:embed="rId3"/>
          <a:stretch>
            <a:fillRect/>
          </a:stretch>
        </p:blipFill>
        <p:spPr>
          <a:xfrm>
            <a:off x="2276792" y="4416150"/>
            <a:ext cx="4680520" cy="1900653"/>
          </a:xfrm>
          <a:prstGeom prst="rect">
            <a:avLst/>
          </a:prstGeom>
        </p:spPr>
      </p:pic>
      <p:sp>
        <p:nvSpPr>
          <p:cNvPr id="6" name="Elipse 5"/>
          <p:cNvSpPr/>
          <p:nvPr/>
        </p:nvSpPr>
        <p:spPr>
          <a:xfrm>
            <a:off x="2915816" y="4797152"/>
            <a:ext cx="864096" cy="1296144"/>
          </a:xfrm>
          <a:prstGeom prst="ellipse">
            <a:avLst/>
          </a:prstGeom>
          <a:noFill/>
          <a:ln w="57150">
            <a:solidFill>
              <a:srgbClr val="FFFF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CuadroTexto 6"/>
          <p:cNvSpPr txBox="1"/>
          <p:nvPr/>
        </p:nvSpPr>
        <p:spPr>
          <a:xfrm>
            <a:off x="287524" y="3006326"/>
            <a:ext cx="1512168" cy="3416320"/>
          </a:xfrm>
          <a:prstGeom prst="rect">
            <a:avLst/>
          </a:prstGeom>
          <a:ln w="38100">
            <a:solidFill>
              <a:srgbClr val="FFFF00"/>
            </a:solidFill>
          </a:ln>
        </p:spPr>
        <p:style>
          <a:lnRef idx="2">
            <a:schemeClr val="accent3"/>
          </a:lnRef>
          <a:fillRef idx="1">
            <a:schemeClr val="lt1"/>
          </a:fillRef>
          <a:effectRef idx="0">
            <a:schemeClr val="accent3"/>
          </a:effectRef>
          <a:fontRef idx="minor">
            <a:schemeClr val="dk1"/>
          </a:fontRef>
        </p:style>
        <p:txBody>
          <a:bodyPr wrap="square" rtlCol="0">
            <a:spAutoFit/>
          </a:bodyPr>
          <a:lstStyle/>
          <a:p>
            <a:r>
              <a:rPr lang="es-ES" dirty="0" smtClean="0"/>
              <a:t>Al analizar las variaciones por quintiles de consumo, los aumentos se dan principalmente en la población más pobre.</a:t>
            </a:r>
            <a:endParaRPr lang="es-ES" dirty="0"/>
          </a:p>
        </p:txBody>
      </p:sp>
      <p:cxnSp>
        <p:nvCxnSpPr>
          <p:cNvPr id="9" name="Conector recto de flecha 8"/>
          <p:cNvCxnSpPr/>
          <p:nvPr/>
        </p:nvCxnSpPr>
        <p:spPr>
          <a:xfrm>
            <a:off x="1904244" y="3789040"/>
            <a:ext cx="867556" cy="1392834"/>
          </a:xfrm>
          <a:prstGeom prst="straightConnector1">
            <a:avLst/>
          </a:prstGeom>
          <a:ln w="57150">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10" name="CuadroTexto 9"/>
          <p:cNvSpPr txBox="1"/>
          <p:nvPr/>
        </p:nvSpPr>
        <p:spPr>
          <a:xfrm>
            <a:off x="1766805" y="6396335"/>
            <a:ext cx="7632848" cy="461665"/>
          </a:xfrm>
          <a:prstGeom prst="rect">
            <a:avLst/>
          </a:prstGeom>
          <a:noFill/>
        </p:spPr>
        <p:txBody>
          <a:bodyPr wrap="square" rtlCol="0">
            <a:spAutoFit/>
          </a:bodyPr>
          <a:lstStyle/>
          <a:p>
            <a:r>
              <a:rPr lang="es-ES" sz="1200" dirty="0">
                <a:hlinkClick r:id="rId4"/>
              </a:rPr>
              <a:t>http://</a:t>
            </a:r>
            <a:r>
              <a:rPr lang="es-ES" sz="1200" dirty="0" smtClean="0">
                <a:hlinkClick r:id="rId4"/>
              </a:rPr>
              <a:t>www.ecuadorencifras.gob.ec/documentos/web-inec/ECV/ECV_2015/documentos/150411%20ResultadosECV%20%282%29.pdf</a:t>
            </a:r>
            <a:r>
              <a:rPr lang="es-ES" sz="1200" dirty="0" smtClean="0"/>
              <a:t> </a:t>
            </a:r>
            <a:endParaRPr lang="es-ES" sz="1200" dirty="0"/>
          </a:p>
        </p:txBody>
      </p:sp>
    </p:spTree>
    <p:extLst>
      <p:ext uri="{BB962C8B-B14F-4D97-AF65-F5344CB8AC3E}">
        <p14:creationId xmlns:p14="http://schemas.microsoft.com/office/powerpoint/2010/main" val="23323259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heel(1)">
                                      <p:cBhvr>
                                        <p:cTn id="7" dur="2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arn(inVertical)">
                                      <p:cBhvr>
                                        <p:cTn id="12" dur="500"/>
                                        <p:tgtEl>
                                          <p:spTgt spid="9"/>
                                        </p:tgtEl>
                                      </p:cBhvr>
                                    </p:animEffect>
                                  </p:childTnLst>
                                </p:cTn>
                              </p:par>
                              <p:par>
                                <p:cTn id="13" presetID="16" presetClass="entr" presetSubtype="21"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barn(inVertical)">
                                      <p:cBhvr>
                                        <p:cTn id="1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1 Título"/>
          <p:cNvSpPr>
            <a:spLocks noGrp="1"/>
          </p:cNvSpPr>
          <p:nvPr>
            <p:ph type="title"/>
          </p:nvPr>
        </p:nvSpPr>
        <p:spPr/>
        <p:txBody>
          <a:bodyPr/>
          <a:lstStyle/>
          <a:p>
            <a:pPr eaLnBrk="1" hangingPunct="1"/>
            <a:r>
              <a:rPr lang="es-EC" sz="4400" b="1" dirty="0" smtClean="0">
                <a:solidFill>
                  <a:schemeClr val="accent1">
                    <a:lumMod val="50000"/>
                  </a:schemeClr>
                </a:solidFill>
              </a:rPr>
              <a:t>Salud</a:t>
            </a:r>
          </a:p>
        </p:txBody>
      </p:sp>
      <p:sp>
        <p:nvSpPr>
          <p:cNvPr id="17411" name="2 Marcador de contenido"/>
          <p:cNvSpPr>
            <a:spLocks noGrp="1"/>
          </p:cNvSpPr>
          <p:nvPr>
            <p:ph idx="1"/>
          </p:nvPr>
        </p:nvSpPr>
        <p:spPr>
          <a:xfrm>
            <a:off x="395536" y="1130523"/>
            <a:ext cx="8229600" cy="2960969"/>
          </a:xfrm>
        </p:spPr>
        <p:txBody>
          <a:bodyPr>
            <a:normAutofit lnSpcReduction="10000"/>
          </a:bodyPr>
          <a:lstStyle/>
          <a:p>
            <a:pPr eaLnBrk="1" hangingPunct="1"/>
            <a:endParaRPr lang="es-EC" sz="1400" dirty="0"/>
          </a:p>
          <a:p>
            <a:pPr eaLnBrk="1" hangingPunct="1"/>
            <a:r>
              <a:rPr lang="es-EC" sz="2200" dirty="0" smtClean="0"/>
              <a:t>30.974 </a:t>
            </a:r>
            <a:r>
              <a:rPr lang="es-EC" sz="2200" dirty="0"/>
              <a:t>médicos en el país, lo que significa que corresponden 2 médicos por cada 1.000 habitantes (año 2010)</a:t>
            </a:r>
          </a:p>
          <a:p>
            <a:pPr eaLnBrk="1" hangingPunct="1"/>
            <a:r>
              <a:rPr lang="es-EC" sz="2200" dirty="0"/>
              <a:t>1,7 Camas de hospital por cada 1.000 habitantes </a:t>
            </a:r>
            <a:r>
              <a:rPr lang="es-EC" sz="2200" dirty="0" smtClean="0"/>
              <a:t>(</a:t>
            </a:r>
            <a:r>
              <a:rPr lang="es-EC" sz="2200" dirty="0"/>
              <a:t>a junio 2011</a:t>
            </a:r>
            <a:r>
              <a:rPr lang="es-EC" sz="2200" dirty="0" smtClean="0"/>
              <a:t>)</a:t>
            </a:r>
          </a:p>
          <a:p>
            <a:pPr eaLnBrk="1" hangingPunct="1"/>
            <a:r>
              <a:rPr lang="es-EC" sz="2200" dirty="0" smtClean="0"/>
              <a:t>Gasto </a:t>
            </a:r>
            <a:r>
              <a:rPr lang="es-EC" sz="2200" dirty="0"/>
              <a:t>total en salud por habitante </a:t>
            </a:r>
            <a:r>
              <a:rPr lang="es-EC" sz="2200" dirty="0" smtClean="0"/>
              <a:t>(al año 2009): US$503</a:t>
            </a:r>
            <a:endParaRPr lang="es-EC" sz="2200" dirty="0"/>
          </a:p>
          <a:p>
            <a:pPr eaLnBrk="1" hangingPunct="1"/>
            <a:r>
              <a:rPr lang="es-EC" sz="2200" dirty="0" smtClean="0"/>
              <a:t>Gasto </a:t>
            </a:r>
            <a:r>
              <a:rPr lang="es-EC" sz="2200" dirty="0"/>
              <a:t>total en salud como porcentaje del </a:t>
            </a:r>
            <a:r>
              <a:rPr lang="es-EC" sz="2200" dirty="0" smtClean="0"/>
              <a:t>PIB  (al año 2009):  6.1%</a:t>
            </a:r>
            <a:endParaRPr lang="es-EC" sz="2200" dirty="0"/>
          </a:p>
        </p:txBody>
      </p:sp>
      <p:pic>
        <p:nvPicPr>
          <p:cNvPr id="13313" name="Picture 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76056" y="3717032"/>
            <a:ext cx="3448050" cy="2314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1 Rectángulo"/>
          <p:cNvSpPr/>
          <p:nvPr/>
        </p:nvSpPr>
        <p:spPr>
          <a:xfrm>
            <a:off x="611559" y="6269117"/>
            <a:ext cx="7729289" cy="461665"/>
          </a:xfrm>
          <a:prstGeom prst="rect">
            <a:avLst/>
          </a:prstGeom>
        </p:spPr>
        <p:txBody>
          <a:bodyPr wrap="square">
            <a:spAutoFit/>
          </a:bodyPr>
          <a:lstStyle/>
          <a:p>
            <a:r>
              <a:rPr lang="es-EC" sz="1200" dirty="0">
                <a:hlinkClick r:id="rId3"/>
              </a:rPr>
              <a:t>http://</a:t>
            </a:r>
            <a:r>
              <a:rPr lang="es-EC" sz="1200" dirty="0" smtClean="0">
                <a:hlinkClick r:id="rId3"/>
              </a:rPr>
              <a:t>www.ecuadorencifras.gob.ec/wp-content/descargas/Libros/Socioeconomico/Mujeres_y_Hombres_del_Ecuador_en_Cifras_III.pdf</a:t>
            </a:r>
            <a:r>
              <a:rPr lang="es-EC" sz="1200" dirty="0" smtClean="0"/>
              <a:t> </a:t>
            </a:r>
            <a:endParaRPr lang="es-EC" sz="1200" dirty="0"/>
          </a:p>
        </p:txBody>
      </p:sp>
    </p:spTree>
    <p:extLst>
      <p:ext uri="{BB962C8B-B14F-4D97-AF65-F5344CB8AC3E}">
        <p14:creationId xmlns:p14="http://schemas.microsoft.com/office/powerpoint/2010/main" val="385047708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1752" t="26136" r="27268" b="20238"/>
          <a:stretch/>
        </p:blipFill>
        <p:spPr bwMode="auto">
          <a:xfrm>
            <a:off x="1331640" y="2242487"/>
            <a:ext cx="6633028" cy="39228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5 Rectángulo"/>
          <p:cNvSpPr/>
          <p:nvPr/>
        </p:nvSpPr>
        <p:spPr>
          <a:xfrm>
            <a:off x="1331640" y="6238473"/>
            <a:ext cx="3600400" cy="430887"/>
          </a:xfrm>
          <a:prstGeom prst="rect">
            <a:avLst/>
          </a:prstGeom>
        </p:spPr>
        <p:txBody>
          <a:bodyPr wrap="square">
            <a:spAutoFit/>
          </a:bodyPr>
          <a:lstStyle/>
          <a:p>
            <a:pPr lvl="0"/>
            <a:r>
              <a:rPr lang="es-EC" sz="1100" dirty="0">
                <a:solidFill>
                  <a:srgbClr val="000000"/>
                </a:solidFill>
              </a:rPr>
              <a:t>Fuente: Instituto Ecuatoriano de Estadísticas y </a:t>
            </a:r>
            <a:r>
              <a:rPr lang="es-EC" sz="1100" dirty="0" smtClean="0">
                <a:solidFill>
                  <a:srgbClr val="000000"/>
                </a:solidFill>
              </a:rPr>
              <a:t>Censos </a:t>
            </a:r>
          </a:p>
          <a:p>
            <a:pPr lvl="0"/>
            <a:r>
              <a:rPr lang="es-EC" sz="1100" dirty="0" smtClean="0">
                <a:solidFill>
                  <a:srgbClr val="000000"/>
                </a:solidFill>
              </a:rPr>
              <a:t>VII </a:t>
            </a:r>
            <a:r>
              <a:rPr lang="es-EC" sz="1100" dirty="0">
                <a:solidFill>
                  <a:srgbClr val="000000"/>
                </a:solidFill>
              </a:rPr>
              <a:t>Censo de Población y VI de Vivienda - 2010</a:t>
            </a:r>
          </a:p>
        </p:txBody>
      </p:sp>
      <p:sp>
        <p:nvSpPr>
          <p:cNvPr id="2" name="1 Rectángulo"/>
          <p:cNvSpPr/>
          <p:nvPr/>
        </p:nvSpPr>
        <p:spPr>
          <a:xfrm>
            <a:off x="323528" y="332656"/>
            <a:ext cx="8568952" cy="1938992"/>
          </a:xfrm>
          <a:prstGeom prst="rect">
            <a:avLst/>
          </a:prstGeom>
        </p:spPr>
        <p:txBody>
          <a:bodyPr wrap="square">
            <a:spAutoFit/>
          </a:bodyPr>
          <a:lstStyle/>
          <a:p>
            <a:r>
              <a:rPr lang="es-EC" sz="2000" dirty="0"/>
              <a:t>En el Ecuador </a:t>
            </a:r>
            <a:r>
              <a:rPr lang="es-EC" sz="2000" dirty="0" smtClean="0"/>
              <a:t>23 de </a:t>
            </a:r>
            <a:r>
              <a:rPr lang="es-EC" sz="2000" dirty="0"/>
              <a:t>cada </a:t>
            </a:r>
            <a:r>
              <a:rPr lang="es-EC" sz="2000" dirty="0" smtClean="0"/>
              <a:t>1.000 niños </a:t>
            </a:r>
            <a:r>
              <a:rPr lang="es-EC" sz="2000" dirty="0"/>
              <a:t>y </a:t>
            </a:r>
            <a:r>
              <a:rPr lang="es-EC" sz="2000" dirty="0" smtClean="0"/>
              <a:t>niñas que nacen, mueren antes </a:t>
            </a:r>
            <a:r>
              <a:rPr lang="es-EC" sz="2000" dirty="0"/>
              <a:t>de cumplir </a:t>
            </a:r>
            <a:r>
              <a:rPr lang="es-EC" sz="2000" dirty="0" smtClean="0"/>
              <a:t>los cinco </a:t>
            </a:r>
            <a:r>
              <a:rPr lang="es-EC" sz="2000" dirty="0"/>
              <a:t>años, mientras que en los países industrializados mueren solamente 7 de cada </a:t>
            </a:r>
            <a:r>
              <a:rPr lang="es-EC" sz="2000" dirty="0" smtClean="0"/>
              <a:t>1.000 (Banco Mundial).</a:t>
            </a:r>
          </a:p>
          <a:p>
            <a:endParaRPr lang="es-EC" sz="2000" dirty="0"/>
          </a:p>
          <a:p>
            <a:r>
              <a:rPr lang="es-EC" sz="2000" dirty="0" smtClean="0"/>
              <a:t>Y 15 </a:t>
            </a:r>
            <a:r>
              <a:rPr lang="es-EC" sz="2000" dirty="0"/>
              <a:t>de cada 1.000 niños y niñas que nacen, mueren antes de cumplir </a:t>
            </a:r>
            <a:r>
              <a:rPr lang="es-EC" sz="2000" dirty="0" smtClean="0"/>
              <a:t>su primer año.</a:t>
            </a:r>
            <a:endParaRPr lang="es-EC" sz="2000" dirty="0"/>
          </a:p>
        </p:txBody>
      </p:sp>
    </p:spTree>
    <p:extLst>
      <p:ext uri="{BB962C8B-B14F-4D97-AF65-F5344CB8AC3E}">
        <p14:creationId xmlns:p14="http://schemas.microsoft.com/office/powerpoint/2010/main" val="86843241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1 Título"/>
          <p:cNvSpPr>
            <a:spLocks noGrp="1"/>
          </p:cNvSpPr>
          <p:nvPr>
            <p:ph type="title"/>
          </p:nvPr>
        </p:nvSpPr>
        <p:spPr/>
        <p:txBody>
          <a:bodyPr/>
          <a:lstStyle/>
          <a:p>
            <a:pPr eaLnBrk="1" hangingPunct="1"/>
            <a:r>
              <a:rPr lang="es-EC" sz="4400" b="1" i="1" dirty="0" smtClean="0">
                <a:solidFill>
                  <a:schemeClr val="accent1">
                    <a:lumMod val="50000"/>
                  </a:schemeClr>
                </a:solidFill>
              </a:rPr>
              <a:t>Tecnología</a:t>
            </a:r>
          </a:p>
        </p:txBody>
      </p:sp>
      <p:pic>
        <p:nvPicPr>
          <p:cNvPr id="717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801" t="40813" r="42995" b="19913"/>
          <a:stretch/>
        </p:blipFill>
        <p:spPr bwMode="auto">
          <a:xfrm>
            <a:off x="683568" y="1700808"/>
            <a:ext cx="7434470" cy="33667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3 CuadroTexto"/>
          <p:cNvSpPr txBox="1"/>
          <p:nvPr/>
        </p:nvSpPr>
        <p:spPr>
          <a:xfrm>
            <a:off x="683568" y="6087483"/>
            <a:ext cx="6336704" cy="461665"/>
          </a:xfrm>
          <a:prstGeom prst="rect">
            <a:avLst/>
          </a:prstGeom>
          <a:noFill/>
        </p:spPr>
        <p:txBody>
          <a:bodyPr wrap="square" rtlCol="0">
            <a:spAutoFit/>
          </a:bodyPr>
          <a:lstStyle/>
          <a:p>
            <a:r>
              <a:rPr lang="es-EC" sz="1200" dirty="0" smtClean="0"/>
              <a:t>Fuente: Instituto </a:t>
            </a:r>
            <a:r>
              <a:rPr lang="es-EC" sz="1200" dirty="0"/>
              <a:t>Ecuatoriano de Estadísticas y Censos   </a:t>
            </a:r>
            <a:r>
              <a:rPr lang="es-EC" sz="1200" dirty="0" smtClean="0">
                <a:hlinkClick r:id="rId3"/>
              </a:rPr>
              <a:t>http</a:t>
            </a:r>
            <a:r>
              <a:rPr lang="es-EC" sz="1200" dirty="0">
                <a:hlinkClick r:id="rId3"/>
              </a:rPr>
              <a:t>://</a:t>
            </a:r>
            <a:r>
              <a:rPr lang="es-EC" sz="1200" dirty="0" smtClean="0">
                <a:hlinkClick r:id="rId3"/>
              </a:rPr>
              <a:t>www.inec.gob.ec/cpv/descargables/fasciculo_nacional_final.pdf</a:t>
            </a:r>
            <a:r>
              <a:rPr lang="es-EC" sz="1200" dirty="0" smtClean="0"/>
              <a:t> </a:t>
            </a:r>
            <a:endParaRPr lang="es-EC" sz="1200" dirty="0"/>
          </a:p>
        </p:txBody>
      </p:sp>
    </p:spTree>
    <p:extLst>
      <p:ext uri="{BB962C8B-B14F-4D97-AF65-F5344CB8AC3E}">
        <p14:creationId xmlns:p14="http://schemas.microsoft.com/office/powerpoint/2010/main" val="390945850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179512" y="1052736"/>
            <a:ext cx="6347714" cy="3880773"/>
          </a:xfrm>
        </p:spPr>
        <p:txBody>
          <a:bodyPr>
            <a:normAutofit/>
          </a:bodyPr>
          <a:lstStyle/>
          <a:p>
            <a:r>
              <a:rPr lang="es-ES" sz="6000" dirty="0"/>
              <a:t>¿Qué son y para qué sirven los indicadores sociales?</a:t>
            </a:r>
          </a:p>
        </p:txBody>
      </p:sp>
      <p:pic>
        <p:nvPicPr>
          <p:cNvPr id="4" name="Imagen 3"/>
          <p:cNvPicPr>
            <a:picLocks noChangeAspect="1"/>
          </p:cNvPicPr>
          <p:nvPr/>
        </p:nvPicPr>
        <p:blipFill>
          <a:blip r:embed="rId2"/>
          <a:stretch>
            <a:fillRect/>
          </a:stretch>
        </p:blipFill>
        <p:spPr>
          <a:xfrm>
            <a:off x="4644008" y="3140968"/>
            <a:ext cx="2664296" cy="2664296"/>
          </a:xfrm>
          <a:prstGeom prst="rect">
            <a:avLst/>
          </a:prstGeom>
        </p:spPr>
      </p:pic>
    </p:spTree>
    <p:extLst>
      <p:ext uri="{BB962C8B-B14F-4D97-AF65-F5344CB8AC3E}">
        <p14:creationId xmlns:p14="http://schemas.microsoft.com/office/powerpoint/2010/main" val="123223402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1331640" y="548680"/>
            <a:ext cx="7663680" cy="720080"/>
          </a:xfrm>
        </p:spPr>
        <p:txBody>
          <a:bodyPr>
            <a:noAutofit/>
          </a:bodyPr>
          <a:lstStyle/>
          <a:p>
            <a:r>
              <a:rPr lang="es-EC" sz="4000" b="1" dirty="0">
                <a:solidFill>
                  <a:schemeClr val="tx1">
                    <a:lumMod val="75000"/>
                    <a:lumOff val="25000"/>
                  </a:schemeClr>
                </a:solidFill>
                <a:latin typeface="+mn-lt"/>
                <a:ea typeface="+mn-ea"/>
                <a:cs typeface="+mn-cs"/>
              </a:rPr>
              <a:t>Otro indicador importante….</a:t>
            </a:r>
          </a:p>
        </p:txBody>
      </p:sp>
      <p:sp>
        <p:nvSpPr>
          <p:cNvPr id="4" name="3 Rectángulo"/>
          <p:cNvSpPr/>
          <p:nvPr/>
        </p:nvSpPr>
        <p:spPr>
          <a:xfrm>
            <a:off x="6846" y="1556792"/>
            <a:ext cx="7157442" cy="4228850"/>
          </a:xfrm>
          <a:prstGeom prst="rect">
            <a:avLst/>
          </a:prstGeom>
        </p:spPr>
        <p:txBody>
          <a:bodyPr wrap="square">
            <a:spAutoFit/>
          </a:bodyPr>
          <a:lstStyle/>
          <a:p>
            <a:pPr marL="342900" indent="-342900" algn="just">
              <a:lnSpc>
                <a:spcPct val="90000"/>
              </a:lnSpc>
              <a:spcBef>
                <a:spcPct val="20000"/>
              </a:spcBef>
              <a:buClr>
                <a:schemeClr val="bg2"/>
              </a:buClr>
              <a:buSzPct val="75000"/>
              <a:buFont typeface="Wingdings" pitchFamily="2" charset="2"/>
              <a:buChar char="n"/>
            </a:pPr>
            <a:r>
              <a:rPr lang="es-ES" sz="2400" b="1" dirty="0" smtClean="0">
                <a:latin typeface="Book Antiqua" pitchFamily="18" charset="0"/>
              </a:rPr>
              <a:t>Indicador </a:t>
            </a:r>
            <a:r>
              <a:rPr lang="es-ES" sz="2400" b="1" dirty="0">
                <a:latin typeface="Book Antiqua" pitchFamily="18" charset="0"/>
              </a:rPr>
              <a:t>de </a:t>
            </a:r>
            <a:r>
              <a:rPr lang="es-ES" sz="2400" b="1" dirty="0" smtClean="0">
                <a:latin typeface="Book Antiqua" pitchFamily="18" charset="0"/>
              </a:rPr>
              <a:t>corrupción</a:t>
            </a:r>
            <a:r>
              <a:rPr lang="es-ES" sz="2400" dirty="0" smtClean="0">
                <a:latin typeface="Book Antiqua" pitchFamily="18" charset="0"/>
              </a:rPr>
              <a:t>:  Este </a:t>
            </a:r>
            <a:r>
              <a:rPr lang="es-ES" sz="2400" dirty="0">
                <a:latin typeface="Book Antiqua" pitchFamily="18" charset="0"/>
              </a:rPr>
              <a:t>resultado esta basado por la Organización Internacional “Transparencia Internacional”.  </a:t>
            </a:r>
            <a:endParaRPr lang="es-ES" sz="2400" dirty="0" smtClean="0">
              <a:latin typeface="Book Antiqua" pitchFamily="18" charset="0"/>
            </a:endParaRPr>
          </a:p>
          <a:p>
            <a:pPr marL="342900" indent="-342900" algn="just">
              <a:lnSpc>
                <a:spcPct val="90000"/>
              </a:lnSpc>
              <a:spcBef>
                <a:spcPct val="20000"/>
              </a:spcBef>
              <a:buClr>
                <a:schemeClr val="bg2"/>
              </a:buClr>
              <a:buSzPct val="75000"/>
              <a:buFont typeface="Wingdings" pitchFamily="2" charset="2"/>
              <a:buChar char="n"/>
            </a:pPr>
            <a:endParaRPr lang="es-ES" sz="2400" dirty="0">
              <a:latin typeface="Book Antiqua" pitchFamily="18" charset="0"/>
            </a:endParaRPr>
          </a:p>
          <a:p>
            <a:pPr marL="342900" indent="-342900">
              <a:lnSpc>
                <a:spcPct val="90000"/>
              </a:lnSpc>
              <a:spcBef>
                <a:spcPct val="20000"/>
              </a:spcBef>
              <a:buClr>
                <a:schemeClr val="bg2"/>
              </a:buClr>
              <a:buSzPct val="75000"/>
              <a:buFont typeface="Wingdings" pitchFamily="2" charset="2"/>
              <a:buChar char="n"/>
            </a:pPr>
            <a:r>
              <a:rPr lang="es-ES" sz="2400" dirty="0">
                <a:latin typeface="Book Antiqua" pitchFamily="18" charset="0"/>
              </a:rPr>
              <a:t>El indicador </a:t>
            </a:r>
            <a:r>
              <a:rPr lang="es-ES" sz="2400" dirty="0" smtClean="0">
                <a:latin typeface="Book Antiqua" pitchFamily="18" charset="0"/>
              </a:rPr>
              <a:t>se </a:t>
            </a:r>
            <a:r>
              <a:rPr lang="es-ES" sz="2400" dirty="0">
                <a:latin typeface="Book Antiqua" pitchFamily="18" charset="0"/>
              </a:rPr>
              <a:t>basa en </a:t>
            </a:r>
            <a:r>
              <a:rPr lang="es-ES" sz="2400" dirty="0" smtClean="0">
                <a:latin typeface="Book Antiqua" pitchFamily="18" charset="0"/>
              </a:rPr>
              <a:t>la percepción de empresarios y análisis de factores </a:t>
            </a:r>
            <a:r>
              <a:rPr lang="es-ES" sz="2400" dirty="0">
                <a:latin typeface="Book Antiqua" pitchFamily="18" charset="0"/>
              </a:rPr>
              <a:t>como la confianza país, índice de riesgo, marco jurídico, niveles de impunidad, seguridad legal, costos de servicio (...) contratación pública y el cumplimiento de compromisos en la </a:t>
            </a:r>
            <a:r>
              <a:rPr lang="es-ES" sz="2400" dirty="0" smtClean="0">
                <a:latin typeface="Book Antiqua" pitchFamily="18" charset="0"/>
              </a:rPr>
              <a:t>lucha anticorrupción.</a:t>
            </a:r>
            <a:r>
              <a:rPr lang="es-ES" sz="2400" dirty="0">
                <a:latin typeface="Book Antiqua" pitchFamily="18" charset="0"/>
              </a:rPr>
              <a:t/>
            </a:r>
            <a:br>
              <a:rPr lang="es-ES" sz="2400" dirty="0">
                <a:latin typeface="Book Antiqua" pitchFamily="18" charset="0"/>
              </a:rPr>
            </a:br>
            <a:endParaRPr lang="es-ES" sz="2400" dirty="0">
              <a:latin typeface="Book Antiqua" pitchFamily="18" charset="0"/>
            </a:endParaRPr>
          </a:p>
        </p:txBody>
      </p:sp>
    </p:spTree>
    <p:extLst>
      <p:ext uri="{BB962C8B-B14F-4D97-AF65-F5344CB8AC3E}">
        <p14:creationId xmlns:p14="http://schemas.microsoft.com/office/powerpoint/2010/main" val="55657850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b="1" dirty="0" smtClean="0">
                <a:latin typeface="Book Antiqua" pitchFamily="18" charset="0"/>
              </a:rPr>
              <a:t>Índice </a:t>
            </a:r>
            <a:r>
              <a:rPr lang="es-ES" b="1" dirty="0">
                <a:latin typeface="Book Antiqua" pitchFamily="18" charset="0"/>
              </a:rPr>
              <a:t>de la Percepción de Corrupción</a:t>
            </a:r>
            <a:endParaRPr lang="es-EC" dirty="0"/>
          </a:p>
        </p:txBody>
      </p:sp>
      <p:sp>
        <p:nvSpPr>
          <p:cNvPr id="3" name="Marcador de contenido 2"/>
          <p:cNvSpPr>
            <a:spLocks noGrp="1"/>
          </p:cNvSpPr>
          <p:nvPr>
            <p:ph idx="1"/>
          </p:nvPr>
        </p:nvSpPr>
        <p:spPr/>
        <p:txBody>
          <a:bodyPr/>
          <a:lstStyle/>
          <a:p>
            <a:r>
              <a:rPr lang="es-EC" dirty="0" smtClean="0"/>
              <a:t>ESCALA:</a:t>
            </a:r>
          </a:p>
          <a:p>
            <a:pPr marL="0" indent="0">
              <a:buNone/>
            </a:pPr>
            <a:r>
              <a:rPr lang="es-EC" sz="2400" dirty="0" smtClean="0"/>
              <a:t>Utiliza </a:t>
            </a:r>
            <a:r>
              <a:rPr lang="es-EC" sz="2400" dirty="0"/>
              <a:t>una escala del 0 (percepción de altos niveles de corrupción) a 100 (percepción de muy bajos niveles de corrupción) para obtener la clasificación de los países en función de la percepción de corrupción del sector público.</a:t>
            </a:r>
          </a:p>
        </p:txBody>
      </p:sp>
    </p:spTree>
    <p:extLst>
      <p:ext uri="{BB962C8B-B14F-4D97-AF65-F5344CB8AC3E}">
        <p14:creationId xmlns:p14="http://schemas.microsoft.com/office/powerpoint/2010/main" val="297347359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1331640" y="260648"/>
            <a:ext cx="7221488" cy="1143000"/>
          </a:xfrm>
        </p:spPr>
        <p:txBody>
          <a:bodyPr/>
          <a:lstStyle/>
          <a:p>
            <a:r>
              <a:rPr lang="es-ES" sz="3200" b="1" dirty="0" smtClean="0">
                <a:latin typeface="Book Antiqua" pitchFamily="18" charset="0"/>
              </a:rPr>
              <a:t>IPC. Índice de la Percepción de Corrupción al 2014</a:t>
            </a:r>
            <a:r>
              <a:rPr lang="es-ES" sz="3200" dirty="0" smtClean="0">
                <a:latin typeface="Book Antiqua" pitchFamily="18" charset="0"/>
              </a:rPr>
              <a:t>:</a:t>
            </a:r>
            <a:endParaRPr lang="es-EC" sz="3200" dirty="0"/>
          </a:p>
        </p:txBody>
      </p:sp>
      <p:sp>
        <p:nvSpPr>
          <p:cNvPr id="4" name="Rectangle 10"/>
          <p:cNvSpPr>
            <a:spLocks noGrp="1" noChangeArrowheads="1"/>
          </p:cNvSpPr>
          <p:nvPr>
            <p:ph idx="1"/>
          </p:nvPr>
        </p:nvSpPr>
        <p:spPr bwMode="auto">
          <a:xfrm>
            <a:off x="251520" y="1916832"/>
            <a:ext cx="7488832" cy="3024336"/>
          </a:xfrm>
          <a:prstGeom prst="rect">
            <a:avLst/>
          </a:prstGeom>
          <a:noFill/>
          <a:ln w="9525">
            <a:noFill/>
            <a:miter lim="800000"/>
            <a:headEnd/>
            <a:tailEnd/>
          </a:ln>
        </p:spPr>
        <p:txBody>
          <a:bodyPr>
            <a:normAutofit fontScale="70000" lnSpcReduction="20000"/>
          </a:bodyPr>
          <a:lstStyle/>
          <a:p>
            <a:pPr algn="just">
              <a:lnSpc>
                <a:spcPct val="90000"/>
              </a:lnSpc>
              <a:buSzPct val="75000"/>
              <a:buFont typeface="Wingdings" pitchFamily="2" charset="2"/>
              <a:buChar char="n"/>
            </a:pPr>
            <a:r>
              <a:rPr lang="es-ES_tradnl" sz="2600" b="1" dirty="0" smtClean="0">
                <a:latin typeface="Arial" panose="020B0604020202020204" pitchFamily="34" charset="0"/>
                <a:cs typeface="Arial" panose="020B0604020202020204" pitchFamily="34" charset="0"/>
              </a:rPr>
              <a:t>Dinamarca (92), Nueva </a:t>
            </a:r>
            <a:r>
              <a:rPr lang="es-ES_tradnl" sz="2600" b="1" dirty="0">
                <a:latin typeface="Arial" panose="020B0604020202020204" pitchFamily="34" charset="0"/>
                <a:cs typeface="Arial" panose="020B0604020202020204" pitchFamily="34" charset="0"/>
              </a:rPr>
              <a:t>Zelanda </a:t>
            </a:r>
            <a:r>
              <a:rPr lang="es-ES_tradnl" sz="2600" b="1" dirty="0" smtClean="0">
                <a:latin typeface="Arial" panose="020B0604020202020204" pitchFamily="34" charset="0"/>
                <a:cs typeface="Arial" panose="020B0604020202020204" pitchFamily="34" charset="0"/>
              </a:rPr>
              <a:t>(91) son los que ocupan los primeros lugares, son </a:t>
            </a:r>
            <a:r>
              <a:rPr lang="es-ES_tradnl" sz="2600" dirty="0" smtClean="0">
                <a:latin typeface="Arial" panose="020B0604020202020204" pitchFamily="34" charset="0"/>
                <a:cs typeface="Arial" panose="020B0604020202020204" pitchFamily="34" charset="0"/>
              </a:rPr>
              <a:t> </a:t>
            </a:r>
            <a:r>
              <a:rPr lang="es-EC" sz="2600" dirty="0" smtClean="0">
                <a:latin typeface="Arial" panose="020B0604020202020204" pitchFamily="34" charset="0"/>
                <a:cs typeface="Arial" panose="020B0604020202020204" pitchFamily="34" charset="0"/>
              </a:rPr>
              <a:t>países </a:t>
            </a:r>
            <a:r>
              <a:rPr lang="es-EC" sz="2600" dirty="0">
                <a:latin typeface="Arial" panose="020B0604020202020204" pitchFamily="34" charset="0"/>
                <a:cs typeface="Arial" panose="020B0604020202020204" pitchFamily="34" charset="0"/>
              </a:rPr>
              <a:t>con menos corrupción en el sector público</a:t>
            </a:r>
            <a:r>
              <a:rPr lang="es-EC" sz="2600" dirty="0" smtClean="0">
                <a:latin typeface="Arial" panose="020B0604020202020204" pitchFamily="34" charset="0"/>
                <a:cs typeface="Arial" panose="020B0604020202020204" pitchFamily="34" charset="0"/>
              </a:rPr>
              <a:t>.</a:t>
            </a:r>
            <a:r>
              <a:rPr lang="es-ES_tradnl" sz="2600" dirty="0">
                <a:latin typeface="Arial" panose="020B0604020202020204" pitchFamily="34" charset="0"/>
                <a:cs typeface="Arial" panose="020B0604020202020204" pitchFamily="34" charset="0"/>
              </a:rPr>
              <a:t> </a:t>
            </a:r>
            <a:endParaRPr lang="es-ES_tradnl" sz="2600" dirty="0" smtClean="0">
              <a:latin typeface="Arial" panose="020B0604020202020204" pitchFamily="34" charset="0"/>
              <a:cs typeface="Arial" panose="020B0604020202020204" pitchFamily="34" charset="0"/>
            </a:endParaRPr>
          </a:p>
          <a:p>
            <a:pPr algn="just">
              <a:lnSpc>
                <a:spcPct val="90000"/>
              </a:lnSpc>
              <a:buSzPct val="75000"/>
              <a:buFont typeface="Wingdings" pitchFamily="2" charset="2"/>
              <a:buChar char="n"/>
            </a:pPr>
            <a:endParaRPr lang="es-ES_tradnl" sz="2600" dirty="0" smtClean="0">
              <a:latin typeface="Arial" panose="020B0604020202020204" pitchFamily="34" charset="0"/>
              <a:cs typeface="Arial" panose="020B0604020202020204" pitchFamily="34" charset="0"/>
            </a:endParaRPr>
          </a:p>
          <a:p>
            <a:pPr algn="just">
              <a:lnSpc>
                <a:spcPct val="90000"/>
              </a:lnSpc>
              <a:buSzPct val="75000"/>
              <a:buFont typeface="Wingdings" pitchFamily="2" charset="2"/>
              <a:buChar char="n"/>
            </a:pPr>
            <a:r>
              <a:rPr lang="es-ES_tradnl" sz="2600" dirty="0" smtClean="0">
                <a:latin typeface="Arial" panose="020B0604020202020204" pitchFamily="34" charset="0"/>
                <a:cs typeface="Arial" panose="020B0604020202020204" pitchFamily="34" charset="0"/>
              </a:rPr>
              <a:t>Entre </a:t>
            </a:r>
            <a:r>
              <a:rPr lang="es-ES_tradnl" sz="2600" dirty="0">
                <a:latin typeface="Arial" panose="020B0604020202020204" pitchFamily="34" charset="0"/>
                <a:cs typeface="Arial" panose="020B0604020202020204" pitchFamily="34" charset="0"/>
              </a:rPr>
              <a:t>las grandes potencias, destaca que </a:t>
            </a:r>
            <a:r>
              <a:rPr lang="es-ES_tradnl" sz="2600" dirty="0" smtClean="0">
                <a:latin typeface="Arial" panose="020B0604020202020204" pitchFamily="34" charset="0"/>
                <a:cs typeface="Arial" panose="020B0604020202020204" pitchFamily="34" charset="0"/>
              </a:rPr>
              <a:t>Japón se </a:t>
            </a:r>
            <a:r>
              <a:rPr lang="es-ES_tradnl" sz="2600" dirty="0">
                <a:latin typeface="Arial" panose="020B0604020202020204" pitchFamily="34" charset="0"/>
                <a:cs typeface="Arial" panose="020B0604020202020204" pitchFamily="34" charset="0"/>
              </a:rPr>
              <a:t>sitúa en el puesto </a:t>
            </a:r>
            <a:r>
              <a:rPr lang="es-ES_tradnl" sz="2600" dirty="0" smtClean="0">
                <a:latin typeface="Arial" panose="020B0604020202020204" pitchFamily="34" charset="0"/>
                <a:cs typeface="Arial" panose="020B0604020202020204" pitchFamily="34" charset="0"/>
              </a:rPr>
              <a:t>76 </a:t>
            </a:r>
            <a:r>
              <a:rPr lang="es-ES_tradnl" sz="2600" dirty="0">
                <a:latin typeface="Arial" panose="020B0604020202020204" pitchFamily="34" charset="0"/>
                <a:cs typeface="Arial" panose="020B0604020202020204" pitchFamily="34" charset="0"/>
              </a:rPr>
              <a:t>y que Estados Unidos (</a:t>
            </a:r>
            <a:r>
              <a:rPr lang="es-ES_tradnl" sz="2600" dirty="0" smtClean="0">
                <a:latin typeface="Arial" panose="020B0604020202020204" pitchFamily="34" charset="0"/>
                <a:cs typeface="Arial" panose="020B0604020202020204" pitchFamily="34" charset="0"/>
              </a:rPr>
              <a:t>74).</a:t>
            </a:r>
            <a:endParaRPr lang="es-ES" sz="2600" dirty="0">
              <a:latin typeface="Arial" panose="020B0604020202020204" pitchFamily="34" charset="0"/>
              <a:cs typeface="Arial" panose="020B0604020202020204" pitchFamily="34" charset="0"/>
            </a:endParaRPr>
          </a:p>
          <a:p>
            <a:pPr algn="just">
              <a:lnSpc>
                <a:spcPct val="90000"/>
              </a:lnSpc>
              <a:buSzPct val="75000"/>
              <a:buFont typeface="Wingdings" pitchFamily="2" charset="2"/>
              <a:buChar char="n"/>
            </a:pPr>
            <a:endParaRPr lang="es-EC" sz="2600" dirty="0" smtClean="0">
              <a:latin typeface="Arial" panose="020B0604020202020204" pitchFamily="34" charset="0"/>
              <a:cs typeface="Arial" panose="020B0604020202020204" pitchFamily="34" charset="0"/>
            </a:endParaRPr>
          </a:p>
          <a:p>
            <a:pPr algn="just">
              <a:lnSpc>
                <a:spcPct val="90000"/>
              </a:lnSpc>
              <a:buSzPct val="75000"/>
              <a:buFont typeface="Wingdings" pitchFamily="2" charset="2"/>
              <a:buChar char="n"/>
            </a:pPr>
            <a:r>
              <a:rPr lang="es-ES_tradnl" sz="2600" b="1" dirty="0" smtClean="0">
                <a:latin typeface="Arial" panose="020B0604020202020204" pitchFamily="34" charset="0"/>
                <a:cs typeface="Arial" panose="020B0604020202020204" pitchFamily="34" charset="0"/>
              </a:rPr>
              <a:t>En </a:t>
            </a:r>
            <a:r>
              <a:rPr lang="es-ES_tradnl" sz="2600" b="1" dirty="0">
                <a:latin typeface="Arial" panose="020B0604020202020204" pitchFamily="34" charset="0"/>
                <a:cs typeface="Arial" panose="020B0604020202020204" pitchFamily="34" charset="0"/>
              </a:rPr>
              <a:t>América Latina</a:t>
            </a:r>
            <a:r>
              <a:rPr lang="es-ES_tradnl" sz="2600" dirty="0">
                <a:latin typeface="Arial" panose="020B0604020202020204" pitchFamily="34" charset="0"/>
                <a:cs typeface="Arial" panose="020B0604020202020204" pitchFamily="34" charset="0"/>
              </a:rPr>
              <a:t>, Venezuela (19 puntos) y Paraguay (25) siguen siendo percibidos como los países más corruptos de América </a:t>
            </a:r>
            <a:r>
              <a:rPr lang="es-ES_tradnl" sz="2600" dirty="0" smtClean="0">
                <a:latin typeface="Arial" panose="020B0604020202020204" pitchFamily="34" charset="0"/>
                <a:cs typeface="Arial" panose="020B0604020202020204" pitchFamily="34" charset="0"/>
              </a:rPr>
              <a:t>Latina. Chile </a:t>
            </a:r>
            <a:r>
              <a:rPr lang="es-ES_tradnl" sz="2600" dirty="0">
                <a:latin typeface="Arial" panose="020B0604020202020204" pitchFamily="34" charset="0"/>
                <a:cs typeface="Arial" panose="020B0604020202020204" pitchFamily="34" charset="0"/>
              </a:rPr>
              <a:t>(</a:t>
            </a:r>
            <a:r>
              <a:rPr lang="es-ES_tradnl" sz="2600" dirty="0" smtClean="0">
                <a:latin typeface="Arial" panose="020B0604020202020204" pitchFamily="34" charset="0"/>
                <a:cs typeface="Arial" panose="020B0604020202020204" pitchFamily="34" charset="0"/>
              </a:rPr>
              <a:t>73) </a:t>
            </a:r>
            <a:r>
              <a:rPr lang="es-ES_tradnl" sz="2600" dirty="0">
                <a:latin typeface="Arial" panose="020B0604020202020204" pitchFamily="34" charset="0"/>
                <a:cs typeface="Arial" panose="020B0604020202020204" pitchFamily="34" charset="0"/>
              </a:rPr>
              <a:t>y Uruguay (</a:t>
            </a:r>
            <a:r>
              <a:rPr lang="es-ES_tradnl" sz="2600" dirty="0" smtClean="0">
                <a:latin typeface="Arial" panose="020B0604020202020204" pitchFamily="34" charset="0"/>
                <a:cs typeface="Arial" panose="020B0604020202020204" pitchFamily="34" charset="0"/>
              </a:rPr>
              <a:t>73) </a:t>
            </a:r>
            <a:r>
              <a:rPr lang="es-ES_tradnl" sz="2600" dirty="0">
                <a:latin typeface="Arial" panose="020B0604020202020204" pitchFamily="34" charset="0"/>
                <a:cs typeface="Arial" panose="020B0604020202020204" pitchFamily="34" charset="0"/>
              </a:rPr>
              <a:t>se mantienen como los líderes en </a:t>
            </a:r>
            <a:r>
              <a:rPr lang="es-ES_tradnl" sz="2600" dirty="0" smtClean="0">
                <a:latin typeface="Arial" panose="020B0604020202020204" pitchFamily="34" charset="0"/>
                <a:cs typeface="Arial" panose="020B0604020202020204" pitchFamily="34" charset="0"/>
              </a:rPr>
              <a:t>transparencia.</a:t>
            </a:r>
          </a:p>
          <a:p>
            <a:pPr marL="0" indent="0" algn="just">
              <a:lnSpc>
                <a:spcPct val="90000"/>
              </a:lnSpc>
              <a:buSzPct val="75000"/>
              <a:buNone/>
            </a:pPr>
            <a:r>
              <a:rPr lang="es-ES_tradnl" sz="2000" dirty="0" smtClean="0"/>
              <a:t> </a:t>
            </a:r>
          </a:p>
          <a:p>
            <a:pPr algn="just">
              <a:lnSpc>
                <a:spcPct val="90000"/>
              </a:lnSpc>
              <a:buSzPct val="75000"/>
              <a:buFont typeface="Wingdings" pitchFamily="2" charset="2"/>
              <a:buChar char="n"/>
            </a:pPr>
            <a:endParaRPr lang="es-EC" sz="2000" dirty="0"/>
          </a:p>
          <a:p>
            <a:pPr algn="just">
              <a:lnSpc>
                <a:spcPct val="90000"/>
              </a:lnSpc>
              <a:buSzPct val="75000"/>
              <a:buFont typeface="Wingdings" pitchFamily="2" charset="2"/>
              <a:buChar char="n"/>
            </a:pPr>
            <a:endParaRPr lang="es-ES_tradnl" sz="2000" dirty="0" smtClean="0"/>
          </a:p>
        </p:txBody>
      </p:sp>
    </p:spTree>
    <p:extLst>
      <p:ext uri="{BB962C8B-B14F-4D97-AF65-F5344CB8AC3E}">
        <p14:creationId xmlns:p14="http://schemas.microsoft.com/office/powerpoint/2010/main" val="382408132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es-EC" b="1" dirty="0"/>
              <a:t>Ecuador </a:t>
            </a:r>
            <a:r>
              <a:rPr lang="es-EC" b="1" dirty="0" smtClean="0"/>
              <a:t>en </a:t>
            </a:r>
            <a:r>
              <a:rPr lang="es-EC" b="1" dirty="0"/>
              <a:t>el ranking de corrupción</a:t>
            </a:r>
            <a:br>
              <a:rPr lang="es-EC" b="1" dirty="0"/>
            </a:br>
            <a:endParaRPr lang="es-EC" dirty="0"/>
          </a:p>
        </p:txBody>
      </p:sp>
      <p:sp>
        <p:nvSpPr>
          <p:cNvPr id="3" name="Marcador de contenido 2"/>
          <p:cNvSpPr>
            <a:spLocks noGrp="1"/>
          </p:cNvSpPr>
          <p:nvPr>
            <p:ph idx="1"/>
          </p:nvPr>
        </p:nvSpPr>
        <p:spPr>
          <a:xfrm>
            <a:off x="251520" y="1700808"/>
            <a:ext cx="7200800" cy="2060498"/>
          </a:xfrm>
        </p:spPr>
        <p:txBody>
          <a:bodyPr/>
          <a:lstStyle/>
          <a:p>
            <a:pPr algn="just"/>
            <a:r>
              <a:rPr lang="es-EC" dirty="0">
                <a:hlinkClick r:id="rId2"/>
              </a:rPr>
              <a:t>Ecuador</a:t>
            </a:r>
            <a:r>
              <a:rPr lang="es-EC" dirty="0"/>
              <a:t> ha obtenido 33 puntos en el Índice de percepción de la Corrupción que publica la Organización para la transparencia Internacional. Con esa puntuación Ecuador empeora su situación hasta la posición número 110, de los 174 del </a:t>
            </a:r>
            <a:r>
              <a:rPr lang="es-EC" dirty="0">
                <a:hlinkClick r:id="rId3"/>
              </a:rPr>
              <a:t>ranking de </a:t>
            </a:r>
            <a:r>
              <a:rPr lang="es-EC" dirty="0" smtClean="0">
                <a:hlinkClick r:id="rId3"/>
              </a:rPr>
              <a:t>corrupción gubernamental</a:t>
            </a:r>
            <a:r>
              <a:rPr lang="es-EC" dirty="0"/>
              <a:t>, luego sus habitantes creen que existe mucha corrupción en el sector público.</a:t>
            </a:r>
          </a:p>
        </p:txBody>
      </p:sp>
      <p:pic>
        <p:nvPicPr>
          <p:cNvPr id="4" name="Imagen 3"/>
          <p:cNvPicPr>
            <a:picLocks noChangeAspect="1"/>
          </p:cNvPicPr>
          <p:nvPr/>
        </p:nvPicPr>
        <p:blipFill>
          <a:blip r:embed="rId4"/>
          <a:stretch>
            <a:fillRect/>
          </a:stretch>
        </p:blipFill>
        <p:spPr>
          <a:xfrm>
            <a:off x="1043608" y="3441526"/>
            <a:ext cx="6648450" cy="3371850"/>
          </a:xfrm>
          <a:prstGeom prst="rect">
            <a:avLst/>
          </a:prstGeom>
        </p:spPr>
      </p:pic>
    </p:spTree>
    <p:extLst>
      <p:ext uri="{BB962C8B-B14F-4D97-AF65-F5344CB8AC3E}">
        <p14:creationId xmlns:p14="http://schemas.microsoft.com/office/powerpoint/2010/main" val="329047077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0"/>
          <p:cNvSpPr>
            <a:spLocks noGrp="1" noChangeArrowheads="1"/>
          </p:cNvSpPr>
          <p:nvPr>
            <p:ph type="title"/>
          </p:nvPr>
        </p:nvSpPr>
        <p:spPr bwMode="auto">
          <a:xfrm>
            <a:off x="629328" y="548680"/>
            <a:ext cx="6589199" cy="887409"/>
          </a:xfrm>
          <a:prstGeom prst="rect">
            <a:avLst/>
          </a:prstGeom>
          <a:noFill/>
          <a:ln w="9525">
            <a:noFill/>
            <a:miter lim="800000"/>
            <a:headEnd/>
            <a:tailEnd/>
          </a:ln>
        </p:spPr>
        <p:txBody>
          <a:bodyPr/>
          <a:lstStyle/>
          <a:p>
            <a:pPr algn="just">
              <a:lnSpc>
                <a:spcPct val="90000"/>
              </a:lnSpc>
              <a:spcBef>
                <a:spcPct val="20000"/>
              </a:spcBef>
              <a:buClr>
                <a:schemeClr val="bg2"/>
              </a:buClr>
              <a:buSzPct val="75000"/>
            </a:pPr>
            <a:r>
              <a:rPr lang="es-ES" sz="2800" b="1" dirty="0" smtClean="0">
                <a:latin typeface="Book Antiqua" pitchFamily="18" charset="0"/>
              </a:rPr>
              <a:t>Debilidad del Indicadores </a:t>
            </a:r>
            <a:r>
              <a:rPr lang="es-ES" sz="2800" b="1" dirty="0">
                <a:latin typeface="Book Antiqua" pitchFamily="18" charset="0"/>
              </a:rPr>
              <a:t>de corrupción </a:t>
            </a:r>
            <a:r>
              <a:rPr lang="es-ES" sz="2800" b="1" dirty="0" smtClean="0">
                <a:latin typeface="Book Antiqua" pitchFamily="18" charset="0"/>
              </a:rPr>
              <a:t>debilidad</a:t>
            </a:r>
            <a:endParaRPr lang="es-ES" sz="2800" dirty="0">
              <a:latin typeface="Book Antiqua" pitchFamily="18" charset="0"/>
            </a:endParaRPr>
          </a:p>
        </p:txBody>
      </p:sp>
      <p:sp>
        <p:nvSpPr>
          <p:cNvPr id="3" name="2 Marcador de contenido"/>
          <p:cNvSpPr>
            <a:spLocks noGrp="1"/>
          </p:cNvSpPr>
          <p:nvPr>
            <p:ph idx="1"/>
          </p:nvPr>
        </p:nvSpPr>
        <p:spPr>
          <a:xfrm>
            <a:off x="395536" y="2060848"/>
            <a:ext cx="7056784" cy="3012918"/>
          </a:xfrm>
        </p:spPr>
        <p:txBody>
          <a:bodyPr>
            <a:normAutofit fontScale="92500"/>
          </a:bodyPr>
          <a:lstStyle/>
          <a:p>
            <a:pPr algn="just"/>
            <a:r>
              <a:rPr lang="es-EC" sz="2400" dirty="0"/>
              <a:t>Sólo mide las percepciones u opiniones sobre la corrupción, en base a una muestras, pero no aporta evidencias empíricas sobre ese fenómeno. Por ello es preciso que los resultados cuando son evaluados tomarlos con mucha precaución, es decir  las opiniones sobre la corrupción debe ser tomada como una pista o indicador de la existencia de malestar social.</a:t>
            </a:r>
          </a:p>
          <a:p>
            <a:endParaRPr lang="es-EC" dirty="0"/>
          </a:p>
        </p:txBody>
      </p:sp>
    </p:spTree>
    <p:extLst>
      <p:ext uri="{BB962C8B-B14F-4D97-AF65-F5344CB8AC3E}">
        <p14:creationId xmlns:p14="http://schemas.microsoft.com/office/powerpoint/2010/main" val="7306838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Indicadores Sociales</a:t>
            </a:r>
            <a:endParaRPr lang="es-ES" dirty="0"/>
          </a:p>
        </p:txBody>
      </p:sp>
      <p:sp>
        <p:nvSpPr>
          <p:cNvPr id="3" name="Marcador de contenido 2"/>
          <p:cNvSpPr>
            <a:spLocks noGrp="1"/>
          </p:cNvSpPr>
          <p:nvPr>
            <p:ph idx="1"/>
          </p:nvPr>
        </p:nvSpPr>
        <p:spPr/>
        <p:txBody>
          <a:bodyPr>
            <a:normAutofit/>
          </a:bodyPr>
          <a:lstStyle/>
          <a:p>
            <a:r>
              <a:rPr lang="es-ES" sz="2400" dirty="0"/>
              <a:t>Reflejan las condiciones de vida de la población. </a:t>
            </a:r>
          </a:p>
          <a:p>
            <a:endParaRPr lang="es-ES" sz="2400" dirty="0"/>
          </a:p>
          <a:p>
            <a:r>
              <a:rPr lang="es-ES" sz="2400" dirty="0"/>
              <a:t>Son útiles para el diseño e implementación de las políticas sociales y de acciones tendientes a mejorar progresivamente el cumplimiento de los derechos, disminuir las desigualdades y mejorar dichas condiciones de vida</a:t>
            </a:r>
            <a:r>
              <a:rPr lang="es-ES" sz="2400" dirty="0" smtClean="0"/>
              <a:t>.</a:t>
            </a:r>
            <a:endParaRPr lang="es-ES" sz="2400" dirty="0"/>
          </a:p>
        </p:txBody>
      </p:sp>
    </p:spTree>
    <p:extLst>
      <p:ext uri="{BB962C8B-B14F-4D97-AF65-F5344CB8AC3E}">
        <p14:creationId xmlns:p14="http://schemas.microsoft.com/office/powerpoint/2010/main" val="57127888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1 Título"/>
          <p:cNvSpPr>
            <a:spLocks noGrp="1"/>
          </p:cNvSpPr>
          <p:nvPr>
            <p:ph type="title"/>
          </p:nvPr>
        </p:nvSpPr>
        <p:spPr/>
        <p:txBody>
          <a:bodyPr/>
          <a:lstStyle/>
          <a:p>
            <a:endParaRPr lang="es-EC" dirty="0" smtClean="0"/>
          </a:p>
        </p:txBody>
      </p:sp>
      <p:pic>
        <p:nvPicPr>
          <p:cNvPr id="18434" name="Picture 2"/>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a:xfrm>
            <a:off x="0" y="0"/>
            <a:ext cx="9144000" cy="2578100"/>
          </a:xfrm>
          <a:noFill/>
        </p:spPr>
      </p:pic>
      <p:pic>
        <p:nvPicPr>
          <p:cNvPr id="18437"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875" y="1427163"/>
            <a:ext cx="9144000" cy="2938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436"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163" y="2579688"/>
            <a:ext cx="9174163" cy="3571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438" name="Picture 6"/>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6513" y="4254500"/>
            <a:ext cx="9194801" cy="2636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1542702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6" presetClass="entr" presetSubtype="0" fill="hold" nodeType="clickEffect">
                                  <p:stCondLst>
                                    <p:cond delay="0"/>
                                  </p:stCondLst>
                                  <p:childTnLst>
                                    <p:set>
                                      <p:cBhvr>
                                        <p:cTn id="6" dur="1" fill="hold">
                                          <p:stCondLst>
                                            <p:cond delay="0"/>
                                          </p:stCondLst>
                                        </p:cTn>
                                        <p:tgtEl>
                                          <p:spTgt spid="18434"/>
                                        </p:tgtEl>
                                        <p:attrNameLst>
                                          <p:attrName>style.visibility</p:attrName>
                                        </p:attrNameLst>
                                      </p:cBhvr>
                                      <p:to>
                                        <p:strVal val="visible"/>
                                      </p:to>
                                    </p:set>
                                    <p:animEffect transition="in" filter="wipe(down)">
                                      <p:cBhvr>
                                        <p:cTn id="7" dur="580">
                                          <p:stCondLst>
                                            <p:cond delay="0"/>
                                          </p:stCondLst>
                                        </p:cTn>
                                        <p:tgtEl>
                                          <p:spTgt spid="18434"/>
                                        </p:tgtEl>
                                      </p:cBhvr>
                                    </p:animEffect>
                                    <p:anim calcmode="lin" valueType="num">
                                      <p:cBhvr>
                                        <p:cTn id="8" dur="1822" tmFilter="0,0; 0.14,0.36; 0.43,0.73; 0.71,0.91; 1.0,1.0">
                                          <p:stCondLst>
                                            <p:cond delay="0"/>
                                          </p:stCondLst>
                                        </p:cTn>
                                        <p:tgtEl>
                                          <p:spTgt spid="18434"/>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8434"/>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8434"/>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8434"/>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8434"/>
                                        </p:tgtEl>
                                        <p:attrNameLst>
                                          <p:attrName>ppt_y</p:attrName>
                                        </p:attrNameLst>
                                      </p:cBhvr>
                                      <p:tavLst>
                                        <p:tav tm="0" fmla="#ppt_y-sin(pi*$)/81">
                                          <p:val>
                                            <p:fltVal val="0"/>
                                          </p:val>
                                        </p:tav>
                                        <p:tav tm="100000">
                                          <p:val>
                                            <p:fltVal val="1"/>
                                          </p:val>
                                        </p:tav>
                                      </p:tavLst>
                                    </p:anim>
                                    <p:animScale>
                                      <p:cBhvr>
                                        <p:cTn id="13" dur="26">
                                          <p:stCondLst>
                                            <p:cond delay="650"/>
                                          </p:stCondLst>
                                        </p:cTn>
                                        <p:tgtEl>
                                          <p:spTgt spid="18434"/>
                                        </p:tgtEl>
                                      </p:cBhvr>
                                      <p:to x="100000" y="60000"/>
                                    </p:animScale>
                                    <p:animScale>
                                      <p:cBhvr>
                                        <p:cTn id="14" dur="166" decel="50000">
                                          <p:stCondLst>
                                            <p:cond delay="676"/>
                                          </p:stCondLst>
                                        </p:cTn>
                                        <p:tgtEl>
                                          <p:spTgt spid="18434"/>
                                        </p:tgtEl>
                                      </p:cBhvr>
                                      <p:to x="100000" y="100000"/>
                                    </p:animScale>
                                    <p:animScale>
                                      <p:cBhvr>
                                        <p:cTn id="15" dur="26">
                                          <p:stCondLst>
                                            <p:cond delay="1312"/>
                                          </p:stCondLst>
                                        </p:cTn>
                                        <p:tgtEl>
                                          <p:spTgt spid="18434"/>
                                        </p:tgtEl>
                                      </p:cBhvr>
                                      <p:to x="100000" y="80000"/>
                                    </p:animScale>
                                    <p:animScale>
                                      <p:cBhvr>
                                        <p:cTn id="16" dur="166" decel="50000">
                                          <p:stCondLst>
                                            <p:cond delay="1338"/>
                                          </p:stCondLst>
                                        </p:cTn>
                                        <p:tgtEl>
                                          <p:spTgt spid="18434"/>
                                        </p:tgtEl>
                                      </p:cBhvr>
                                      <p:to x="100000" y="100000"/>
                                    </p:animScale>
                                    <p:animScale>
                                      <p:cBhvr>
                                        <p:cTn id="17" dur="26">
                                          <p:stCondLst>
                                            <p:cond delay="1642"/>
                                          </p:stCondLst>
                                        </p:cTn>
                                        <p:tgtEl>
                                          <p:spTgt spid="18434"/>
                                        </p:tgtEl>
                                      </p:cBhvr>
                                      <p:to x="100000" y="90000"/>
                                    </p:animScale>
                                    <p:animScale>
                                      <p:cBhvr>
                                        <p:cTn id="18" dur="166" decel="50000">
                                          <p:stCondLst>
                                            <p:cond delay="1668"/>
                                          </p:stCondLst>
                                        </p:cTn>
                                        <p:tgtEl>
                                          <p:spTgt spid="18434"/>
                                        </p:tgtEl>
                                      </p:cBhvr>
                                      <p:to x="100000" y="100000"/>
                                    </p:animScale>
                                    <p:animScale>
                                      <p:cBhvr>
                                        <p:cTn id="19" dur="26">
                                          <p:stCondLst>
                                            <p:cond delay="1808"/>
                                          </p:stCondLst>
                                        </p:cTn>
                                        <p:tgtEl>
                                          <p:spTgt spid="18434"/>
                                        </p:tgtEl>
                                      </p:cBhvr>
                                      <p:to x="100000" y="95000"/>
                                    </p:animScale>
                                    <p:animScale>
                                      <p:cBhvr>
                                        <p:cTn id="20" dur="166" decel="50000">
                                          <p:stCondLst>
                                            <p:cond delay="1834"/>
                                          </p:stCondLst>
                                        </p:cTn>
                                        <p:tgtEl>
                                          <p:spTgt spid="18434"/>
                                        </p:tgtEl>
                                      </p:cBhvr>
                                      <p:to x="100000" y="100000"/>
                                    </p:animScale>
                                  </p:childTnLst>
                                </p:cTn>
                              </p:par>
                            </p:childTnLst>
                          </p:cTn>
                        </p:par>
                      </p:childTnLst>
                    </p:cTn>
                  </p:par>
                  <p:par>
                    <p:cTn id="21" fill="hold" nodeType="clickPar">
                      <p:stCondLst>
                        <p:cond delay="indefinite"/>
                      </p:stCondLst>
                      <p:childTnLst>
                        <p:par>
                          <p:cTn id="22" fill="hold" nodeType="withGroup">
                            <p:stCondLst>
                              <p:cond delay="0"/>
                            </p:stCondLst>
                            <p:childTnLst>
                              <p:par>
                                <p:cTn id="23" presetID="45" presetClass="entr" presetSubtype="0" fill="hold" nodeType="clickEffect">
                                  <p:stCondLst>
                                    <p:cond delay="0"/>
                                  </p:stCondLst>
                                  <p:childTnLst>
                                    <p:set>
                                      <p:cBhvr>
                                        <p:cTn id="24" dur="1" fill="hold">
                                          <p:stCondLst>
                                            <p:cond delay="0"/>
                                          </p:stCondLst>
                                        </p:cTn>
                                        <p:tgtEl>
                                          <p:spTgt spid="18437"/>
                                        </p:tgtEl>
                                        <p:attrNameLst>
                                          <p:attrName>style.visibility</p:attrName>
                                        </p:attrNameLst>
                                      </p:cBhvr>
                                      <p:to>
                                        <p:strVal val="visible"/>
                                      </p:to>
                                    </p:set>
                                    <p:animEffect transition="in" filter="fade">
                                      <p:cBhvr>
                                        <p:cTn id="25" dur="2000"/>
                                        <p:tgtEl>
                                          <p:spTgt spid="18437"/>
                                        </p:tgtEl>
                                      </p:cBhvr>
                                    </p:animEffect>
                                    <p:anim calcmode="lin" valueType="num">
                                      <p:cBhvr>
                                        <p:cTn id="26" dur="2000" fill="hold"/>
                                        <p:tgtEl>
                                          <p:spTgt spid="18437"/>
                                        </p:tgtEl>
                                        <p:attrNameLst>
                                          <p:attrName>ppt_w</p:attrName>
                                        </p:attrNameLst>
                                      </p:cBhvr>
                                      <p:tavLst>
                                        <p:tav tm="0" fmla="#ppt_w*sin(2.5*pi*$)">
                                          <p:val>
                                            <p:fltVal val="0"/>
                                          </p:val>
                                        </p:tav>
                                        <p:tav tm="100000">
                                          <p:val>
                                            <p:fltVal val="1"/>
                                          </p:val>
                                        </p:tav>
                                      </p:tavLst>
                                    </p:anim>
                                    <p:anim calcmode="lin" valueType="num">
                                      <p:cBhvr>
                                        <p:cTn id="27" dur="2000" fill="hold"/>
                                        <p:tgtEl>
                                          <p:spTgt spid="18437"/>
                                        </p:tgtEl>
                                        <p:attrNameLst>
                                          <p:attrName>ppt_h</p:attrName>
                                        </p:attrNameLst>
                                      </p:cBhvr>
                                      <p:tavLst>
                                        <p:tav tm="0">
                                          <p:val>
                                            <p:strVal val="#ppt_h"/>
                                          </p:val>
                                        </p:tav>
                                        <p:tav tm="100000">
                                          <p:val>
                                            <p:strVal val="#ppt_h"/>
                                          </p:val>
                                        </p:tav>
                                      </p:tavLst>
                                    </p:anim>
                                  </p:childTnLst>
                                </p:cTn>
                              </p:par>
                            </p:childTnLst>
                          </p:cTn>
                        </p:par>
                      </p:childTnLst>
                    </p:cTn>
                  </p:par>
                  <p:par>
                    <p:cTn id="28" fill="hold" nodeType="clickPar">
                      <p:stCondLst>
                        <p:cond delay="indefinite"/>
                      </p:stCondLst>
                      <p:childTnLst>
                        <p:par>
                          <p:cTn id="29" fill="hold" nodeType="withGroup">
                            <p:stCondLst>
                              <p:cond delay="0"/>
                            </p:stCondLst>
                            <p:childTnLst>
                              <p:par>
                                <p:cTn id="30" presetID="31" presetClass="entr" presetSubtype="0" fill="hold" nodeType="clickEffect">
                                  <p:stCondLst>
                                    <p:cond delay="0"/>
                                  </p:stCondLst>
                                  <p:childTnLst>
                                    <p:set>
                                      <p:cBhvr>
                                        <p:cTn id="31" dur="1" fill="hold">
                                          <p:stCondLst>
                                            <p:cond delay="0"/>
                                          </p:stCondLst>
                                        </p:cTn>
                                        <p:tgtEl>
                                          <p:spTgt spid="18436"/>
                                        </p:tgtEl>
                                        <p:attrNameLst>
                                          <p:attrName>style.visibility</p:attrName>
                                        </p:attrNameLst>
                                      </p:cBhvr>
                                      <p:to>
                                        <p:strVal val="visible"/>
                                      </p:to>
                                    </p:set>
                                    <p:anim calcmode="lin" valueType="num">
                                      <p:cBhvr>
                                        <p:cTn id="32" dur="1000" fill="hold"/>
                                        <p:tgtEl>
                                          <p:spTgt spid="18436"/>
                                        </p:tgtEl>
                                        <p:attrNameLst>
                                          <p:attrName>ppt_w</p:attrName>
                                        </p:attrNameLst>
                                      </p:cBhvr>
                                      <p:tavLst>
                                        <p:tav tm="0">
                                          <p:val>
                                            <p:fltVal val="0"/>
                                          </p:val>
                                        </p:tav>
                                        <p:tav tm="100000">
                                          <p:val>
                                            <p:strVal val="#ppt_w"/>
                                          </p:val>
                                        </p:tav>
                                      </p:tavLst>
                                    </p:anim>
                                    <p:anim calcmode="lin" valueType="num">
                                      <p:cBhvr>
                                        <p:cTn id="33" dur="1000" fill="hold"/>
                                        <p:tgtEl>
                                          <p:spTgt spid="18436"/>
                                        </p:tgtEl>
                                        <p:attrNameLst>
                                          <p:attrName>ppt_h</p:attrName>
                                        </p:attrNameLst>
                                      </p:cBhvr>
                                      <p:tavLst>
                                        <p:tav tm="0">
                                          <p:val>
                                            <p:fltVal val="0"/>
                                          </p:val>
                                        </p:tav>
                                        <p:tav tm="100000">
                                          <p:val>
                                            <p:strVal val="#ppt_h"/>
                                          </p:val>
                                        </p:tav>
                                      </p:tavLst>
                                    </p:anim>
                                    <p:anim calcmode="lin" valueType="num">
                                      <p:cBhvr>
                                        <p:cTn id="34" dur="1000" fill="hold"/>
                                        <p:tgtEl>
                                          <p:spTgt spid="18436"/>
                                        </p:tgtEl>
                                        <p:attrNameLst>
                                          <p:attrName>style.rotation</p:attrName>
                                        </p:attrNameLst>
                                      </p:cBhvr>
                                      <p:tavLst>
                                        <p:tav tm="0">
                                          <p:val>
                                            <p:fltVal val="90"/>
                                          </p:val>
                                        </p:tav>
                                        <p:tav tm="100000">
                                          <p:val>
                                            <p:fltVal val="0"/>
                                          </p:val>
                                        </p:tav>
                                      </p:tavLst>
                                    </p:anim>
                                    <p:animEffect transition="in" filter="fade">
                                      <p:cBhvr>
                                        <p:cTn id="35" dur="1000"/>
                                        <p:tgtEl>
                                          <p:spTgt spid="18436"/>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21" presetClass="entr" presetSubtype="1" fill="hold" nodeType="clickEffect">
                                  <p:stCondLst>
                                    <p:cond delay="0"/>
                                  </p:stCondLst>
                                  <p:childTnLst>
                                    <p:set>
                                      <p:cBhvr>
                                        <p:cTn id="39" dur="1" fill="hold">
                                          <p:stCondLst>
                                            <p:cond delay="0"/>
                                          </p:stCondLst>
                                        </p:cTn>
                                        <p:tgtEl>
                                          <p:spTgt spid="18438"/>
                                        </p:tgtEl>
                                        <p:attrNameLst>
                                          <p:attrName>style.visibility</p:attrName>
                                        </p:attrNameLst>
                                      </p:cBhvr>
                                      <p:to>
                                        <p:strVal val="visible"/>
                                      </p:to>
                                    </p:set>
                                    <p:animEffect transition="in" filter="wheel(1)">
                                      <p:cBhvr>
                                        <p:cTn id="40" dur="2000"/>
                                        <p:tgtEl>
                                          <p:spTgt spid="184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251520" y="592343"/>
            <a:ext cx="5544616" cy="3880773"/>
          </a:xfrm>
        </p:spPr>
        <p:txBody>
          <a:bodyPr>
            <a:noAutofit/>
          </a:bodyPr>
          <a:lstStyle/>
          <a:p>
            <a:r>
              <a:rPr lang="es-EC" sz="4800" dirty="0"/>
              <a:t>¿Qué fenómenos consideran ustedes que podrían utilizarse para generar indicadores sociales</a:t>
            </a:r>
            <a:r>
              <a:rPr lang="es-EC" sz="4800" dirty="0" smtClean="0"/>
              <a:t>?</a:t>
            </a:r>
            <a:endParaRPr lang="es-EC" sz="4800" dirty="0"/>
          </a:p>
        </p:txBody>
      </p:sp>
      <p:pic>
        <p:nvPicPr>
          <p:cNvPr id="4" name="Imagen 3"/>
          <p:cNvPicPr>
            <a:picLocks noChangeAspect="1"/>
          </p:cNvPicPr>
          <p:nvPr/>
        </p:nvPicPr>
        <p:blipFill>
          <a:blip r:embed="rId2"/>
          <a:stretch>
            <a:fillRect/>
          </a:stretch>
        </p:blipFill>
        <p:spPr>
          <a:xfrm>
            <a:off x="4788024" y="3717032"/>
            <a:ext cx="2016224" cy="2016224"/>
          </a:xfrm>
          <a:prstGeom prst="rect">
            <a:avLst/>
          </a:prstGeom>
        </p:spPr>
      </p:pic>
    </p:spTree>
    <p:extLst>
      <p:ext uri="{BB962C8B-B14F-4D97-AF65-F5344CB8AC3E}">
        <p14:creationId xmlns:p14="http://schemas.microsoft.com/office/powerpoint/2010/main" val="408388965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683568" y="1196752"/>
            <a:ext cx="6347714" cy="3880773"/>
          </a:xfrm>
        </p:spPr>
        <p:txBody>
          <a:bodyPr numCol="2">
            <a:noAutofit/>
          </a:bodyPr>
          <a:lstStyle/>
          <a:p>
            <a:r>
              <a:rPr lang="es-EC" sz="3600" dirty="0"/>
              <a:t>Demografía </a:t>
            </a:r>
          </a:p>
          <a:p>
            <a:r>
              <a:rPr lang="es-EC" sz="3600" dirty="0"/>
              <a:t>Género</a:t>
            </a:r>
          </a:p>
          <a:p>
            <a:r>
              <a:rPr lang="es-EC" sz="3600" dirty="0"/>
              <a:t>Empleos y Salario</a:t>
            </a:r>
          </a:p>
          <a:p>
            <a:r>
              <a:rPr lang="es-EC" sz="3600" dirty="0"/>
              <a:t>Pobreza </a:t>
            </a:r>
          </a:p>
          <a:p>
            <a:r>
              <a:rPr lang="es-EC" sz="3600" dirty="0"/>
              <a:t>Educación</a:t>
            </a:r>
          </a:p>
          <a:p>
            <a:r>
              <a:rPr lang="es-EC" sz="3600" dirty="0"/>
              <a:t>Salud</a:t>
            </a:r>
          </a:p>
          <a:p>
            <a:r>
              <a:rPr lang="es-EC" sz="3600" dirty="0"/>
              <a:t>Vivienda</a:t>
            </a:r>
          </a:p>
          <a:p>
            <a:r>
              <a:rPr lang="es-EC" sz="3600" dirty="0" smtClean="0"/>
              <a:t>Tecnología</a:t>
            </a:r>
          </a:p>
          <a:p>
            <a:r>
              <a:rPr lang="es-EC" sz="3600" dirty="0" smtClean="0"/>
              <a:t>Uso del Tiempo</a:t>
            </a:r>
          </a:p>
          <a:p>
            <a:r>
              <a:rPr lang="es-EC" sz="3600" dirty="0" smtClean="0"/>
              <a:t>Filiación Religiosa</a:t>
            </a:r>
            <a:endParaRPr lang="es-EC" sz="3600" dirty="0"/>
          </a:p>
        </p:txBody>
      </p:sp>
    </p:spTree>
    <p:extLst>
      <p:ext uri="{BB962C8B-B14F-4D97-AF65-F5344CB8AC3E}">
        <p14:creationId xmlns:p14="http://schemas.microsoft.com/office/powerpoint/2010/main" val="5294292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1 Título"/>
          <p:cNvSpPr>
            <a:spLocks noGrp="1"/>
          </p:cNvSpPr>
          <p:nvPr>
            <p:ph type="title"/>
          </p:nvPr>
        </p:nvSpPr>
        <p:spPr>
          <a:xfrm>
            <a:off x="468313" y="260350"/>
            <a:ext cx="8229600" cy="1143000"/>
          </a:xfrm>
        </p:spPr>
        <p:txBody>
          <a:bodyPr/>
          <a:lstStyle/>
          <a:p>
            <a:pPr eaLnBrk="1" hangingPunct="1"/>
            <a:r>
              <a:rPr lang="es-EC" sz="4400" b="1" dirty="0" smtClean="0">
                <a:solidFill>
                  <a:schemeClr val="accent1">
                    <a:lumMod val="50000"/>
                  </a:schemeClr>
                </a:solidFill>
              </a:rPr>
              <a:t>Demografía</a:t>
            </a:r>
          </a:p>
        </p:txBody>
      </p:sp>
      <p:sp>
        <p:nvSpPr>
          <p:cNvPr id="4" name="3 Marcador de contenido"/>
          <p:cNvSpPr>
            <a:spLocks noGrp="1"/>
          </p:cNvSpPr>
          <p:nvPr>
            <p:ph idx="1"/>
          </p:nvPr>
        </p:nvSpPr>
        <p:spPr>
          <a:xfrm>
            <a:off x="223191" y="1594399"/>
            <a:ext cx="8229600" cy="4530725"/>
          </a:xfrm>
        </p:spPr>
        <p:txBody>
          <a:bodyPr/>
          <a:lstStyle/>
          <a:p>
            <a:endParaRPr lang="es-EC" dirty="0"/>
          </a:p>
          <a:p>
            <a:endParaRPr lang="es-EC" dirty="0" smtClean="0"/>
          </a:p>
          <a:p>
            <a:endParaRPr lang="es-EC" dirty="0"/>
          </a:p>
          <a:p>
            <a:pPr marL="0" indent="0">
              <a:buNone/>
            </a:pPr>
            <a:r>
              <a:rPr lang="es-EC" sz="2000" dirty="0" smtClean="0"/>
              <a:t>      </a:t>
            </a:r>
          </a:p>
        </p:txBody>
      </p:sp>
      <p:pic>
        <p:nvPicPr>
          <p:cNvPr id="1029"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8489" y="2470821"/>
            <a:ext cx="2376264" cy="33097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4 Llamada de nube"/>
          <p:cNvSpPr/>
          <p:nvPr/>
        </p:nvSpPr>
        <p:spPr>
          <a:xfrm>
            <a:off x="1043608" y="1414060"/>
            <a:ext cx="4464496" cy="2302972"/>
          </a:xfrm>
          <a:prstGeom prst="cloud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C" b="1" dirty="0">
                <a:solidFill>
                  <a:schemeClr val="accent5">
                    <a:lumMod val="50000"/>
                  </a:schemeClr>
                </a:solidFill>
              </a:rPr>
              <a:t>¿Sabias que puedes conocer cuántos ecuatorianos somos a cada segundo?</a:t>
            </a:r>
          </a:p>
        </p:txBody>
      </p:sp>
      <p:sp>
        <p:nvSpPr>
          <p:cNvPr id="7" name="6 Rectángulo"/>
          <p:cNvSpPr/>
          <p:nvPr/>
        </p:nvSpPr>
        <p:spPr>
          <a:xfrm>
            <a:off x="4283968" y="3573016"/>
            <a:ext cx="4104456" cy="15121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C" sz="2400" dirty="0" smtClean="0">
                <a:solidFill>
                  <a:schemeClr val="accent1">
                    <a:lumMod val="50000"/>
                  </a:schemeClr>
                </a:solidFill>
              </a:rPr>
              <a:t>Somos </a:t>
            </a:r>
          </a:p>
          <a:p>
            <a:pPr algn="ctr"/>
            <a:r>
              <a:rPr lang="es-EC" sz="2400" dirty="0" smtClean="0">
                <a:solidFill>
                  <a:schemeClr val="accent1">
                    <a:lumMod val="50000"/>
                  </a:schemeClr>
                </a:solidFill>
              </a:rPr>
              <a:t>16,360,644 </a:t>
            </a:r>
          </a:p>
          <a:p>
            <a:pPr algn="ctr"/>
            <a:r>
              <a:rPr lang="es-EC" sz="2400" dirty="0" smtClean="0">
                <a:solidFill>
                  <a:schemeClr val="accent1">
                    <a:lumMod val="50000"/>
                  </a:schemeClr>
                </a:solidFill>
              </a:rPr>
              <a:t>Ecuatorianos</a:t>
            </a:r>
          </a:p>
          <a:p>
            <a:pPr algn="ctr"/>
            <a:r>
              <a:rPr lang="es-EC" sz="1400" dirty="0" smtClean="0">
                <a:solidFill>
                  <a:schemeClr val="accent1">
                    <a:lumMod val="50000"/>
                  </a:schemeClr>
                </a:solidFill>
              </a:rPr>
              <a:t>Hasta el 29 de Octubre del 2015, a las 05:18:36</a:t>
            </a:r>
            <a:endParaRPr lang="es-EC" sz="1400" dirty="0">
              <a:solidFill>
                <a:schemeClr val="accent1">
                  <a:lumMod val="50000"/>
                </a:schemeClr>
              </a:solidFill>
            </a:endParaRPr>
          </a:p>
        </p:txBody>
      </p:sp>
      <p:pic>
        <p:nvPicPr>
          <p:cNvPr id="1030"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24128" y="1496124"/>
            <a:ext cx="2664296" cy="2076892"/>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7 CuadroTexto"/>
          <p:cNvSpPr txBox="1"/>
          <p:nvPr/>
        </p:nvSpPr>
        <p:spPr>
          <a:xfrm>
            <a:off x="4283968" y="5229200"/>
            <a:ext cx="4104456" cy="923330"/>
          </a:xfrm>
          <a:prstGeom prst="rect">
            <a:avLst/>
          </a:prstGeom>
          <a:noFill/>
        </p:spPr>
        <p:txBody>
          <a:bodyPr wrap="square" rtlCol="0">
            <a:spAutoFit/>
          </a:bodyPr>
          <a:lstStyle/>
          <a:p>
            <a:r>
              <a:rPr lang="es-EC" dirty="0"/>
              <a:t>Entra </a:t>
            </a:r>
            <a:r>
              <a:rPr lang="es-EC" dirty="0" smtClean="0"/>
              <a:t>a!! </a:t>
            </a:r>
            <a:r>
              <a:rPr lang="es-EC" dirty="0">
                <a:hlinkClick r:id="rId4"/>
              </a:rPr>
              <a:t>http://www.ecuadorencifras.gob.ec/</a:t>
            </a:r>
            <a:r>
              <a:rPr lang="es-EC" dirty="0"/>
              <a:t> para que lo sepas justo ahora</a:t>
            </a:r>
          </a:p>
        </p:txBody>
      </p:sp>
    </p:spTree>
    <p:extLst>
      <p:ext uri="{BB962C8B-B14F-4D97-AF65-F5344CB8AC3E}">
        <p14:creationId xmlns:p14="http://schemas.microsoft.com/office/powerpoint/2010/main" val="3068733580"/>
      </p:ext>
    </p:extLst>
  </p:cSld>
  <p:clrMapOvr>
    <a:masterClrMapping/>
  </p:clrMapOvr>
  <p:timing>
    <p:tnLst>
      <p:par>
        <p:cTn id="1" dur="indefinite" restart="never" nodeType="tmRoot"/>
      </p:par>
    </p:tnLst>
  </p:timing>
</p:sld>
</file>

<file path=ppt/theme/theme1.xml><?xml version="1.0" encoding="utf-8"?>
<a:theme xmlns:a="http://schemas.openxmlformats.org/drawingml/2006/main" name="Faceta">
  <a:themeElements>
    <a:clrScheme name="Azul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Faceta">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a">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649</TotalTime>
  <Words>1392</Words>
  <Application>Microsoft Office PowerPoint</Application>
  <PresentationFormat>Presentación en pantalla (4:3)</PresentationFormat>
  <Paragraphs>171</Paragraphs>
  <Slides>44</Slides>
  <Notes>2</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44</vt:i4>
      </vt:variant>
    </vt:vector>
  </HeadingPairs>
  <TitlesOfParts>
    <vt:vector size="51" baseType="lpstr">
      <vt:lpstr>Arial</vt:lpstr>
      <vt:lpstr>Book Antiqua</vt:lpstr>
      <vt:lpstr>Calibri</vt:lpstr>
      <vt:lpstr>Trebuchet MS</vt:lpstr>
      <vt:lpstr>Wingdings</vt:lpstr>
      <vt:lpstr>Wingdings 3</vt:lpstr>
      <vt:lpstr>Faceta</vt:lpstr>
      <vt:lpstr>Desarrollo Social y Voluntariado IIT-2015</vt:lpstr>
      <vt:lpstr>Presentación de PowerPoint</vt:lpstr>
      <vt:lpstr>¿Qué es un indicador?</vt:lpstr>
      <vt:lpstr>Presentación de PowerPoint</vt:lpstr>
      <vt:lpstr>Indicadores Sociales</vt:lpstr>
      <vt:lpstr>Presentación de PowerPoint</vt:lpstr>
      <vt:lpstr>Presentación de PowerPoint</vt:lpstr>
      <vt:lpstr>Presentación de PowerPoint</vt:lpstr>
      <vt:lpstr>Demografía</vt:lpstr>
      <vt:lpstr>Presentación de PowerPoint</vt:lpstr>
      <vt:lpstr>Tasa de natalidad (Nacimientos/1000 habitantes) </vt:lpstr>
      <vt:lpstr>Tasa de natalidad (Nacimientos/1000 habitantes)</vt:lpstr>
      <vt:lpstr>Presentación de PowerPoint</vt:lpstr>
      <vt:lpstr>Sabias que….En el Ecuador hay más mujeres que hombres</vt:lpstr>
      <vt:lpstr>Población Femenina</vt:lpstr>
      <vt:lpstr>Empleo y Salarios</vt:lpstr>
      <vt:lpstr>Empleo y Salarios</vt:lpstr>
      <vt:lpstr>Presentación de PowerPoint</vt:lpstr>
      <vt:lpstr>INGRESOS LABORALES POR GÉNERO: Total nacional</vt:lpstr>
      <vt:lpstr>Presentación de PowerPoint</vt:lpstr>
      <vt:lpstr>Presentación de PowerPoint</vt:lpstr>
      <vt:lpstr>Presentación de PowerPoint</vt:lpstr>
      <vt:lpstr>Pobreza</vt:lpstr>
      <vt:lpstr>     </vt:lpstr>
      <vt:lpstr>Presentación de PowerPoint</vt:lpstr>
      <vt:lpstr> Líneas de Extrema Pobreza e Indigencia:   El INEC la define como el valor monetario de una canasta básica de bienes alimenticios que refleja el costo necesario para satisfacer los requerimientos nutricionales mínimos.  Aquellos hogares cuyo consumo no alcanza para cubrir ni siquiera los requerimientos nutricionales mínimos son considerados "indigentes".   La valoración de una "canasta" de 2.141 kilocalorías por persona y por día, representa la Línea de Extrema Pobreza o Indigencia. </vt:lpstr>
      <vt:lpstr>  </vt:lpstr>
      <vt:lpstr>Presentación de PowerPoint</vt:lpstr>
      <vt:lpstr>La desigualdad</vt:lpstr>
      <vt:lpstr>Coeficiente de Gini en Ecuador</vt:lpstr>
      <vt:lpstr>Educación</vt:lpstr>
      <vt:lpstr>Educación</vt:lpstr>
      <vt:lpstr>Presentación de PowerPoint</vt:lpstr>
      <vt:lpstr>Presentación de PowerPoint</vt:lpstr>
      <vt:lpstr>Tasa neta matrícula básica</vt:lpstr>
      <vt:lpstr>Tasa neta matrícula media</vt:lpstr>
      <vt:lpstr>Salud</vt:lpstr>
      <vt:lpstr>Presentación de PowerPoint</vt:lpstr>
      <vt:lpstr>Tecnología</vt:lpstr>
      <vt:lpstr>Otro indicador importante….</vt:lpstr>
      <vt:lpstr>Índice de la Percepción de Corrupción</vt:lpstr>
      <vt:lpstr>IPC. Índice de la Percepción de Corrupción al 2014:</vt:lpstr>
      <vt:lpstr>Ecuador en el ranking de corrupción </vt:lpstr>
      <vt:lpstr>Debilidad del Indicadores de corrupción debilidad</vt:lpstr>
    </vt:vector>
  </TitlesOfParts>
  <Company>Toshiba</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Toshiba1</dc:creator>
  <cp:lastModifiedBy>Ma. Moran</cp:lastModifiedBy>
  <cp:revision>55</cp:revision>
  <dcterms:created xsi:type="dcterms:W3CDTF">2014-10-21T05:48:24Z</dcterms:created>
  <dcterms:modified xsi:type="dcterms:W3CDTF">2015-10-30T00:16:07Z</dcterms:modified>
</cp:coreProperties>
</file>